
<file path=[Content_Types].xml><?xml version="1.0" encoding="utf-8"?>
<Types xmlns="http://schemas.openxmlformats.org/package/2006/content-types">
  <Default Extension="gif" ContentType="image/gif"/>
  <Default Extension="glb" ContentType="model/gltf.binary"/>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webextensions/webextension1.xml" ContentType="application/vnd.ms-office.webextension+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7"/>
  </p:notesMasterIdLst>
  <p:sldIdLst>
    <p:sldId id="256" r:id="rId2"/>
    <p:sldId id="257" r:id="rId3"/>
    <p:sldId id="258" r:id="rId4"/>
    <p:sldId id="259" r:id="rId5"/>
    <p:sldId id="260" r:id="rId6"/>
    <p:sldId id="261" r:id="rId7"/>
    <p:sldId id="280" r:id="rId8"/>
    <p:sldId id="267" r:id="rId9"/>
    <p:sldId id="263" r:id="rId10"/>
    <p:sldId id="264" r:id="rId11"/>
    <p:sldId id="266" r:id="rId12"/>
    <p:sldId id="279" r:id="rId13"/>
    <p:sldId id="281" r:id="rId14"/>
    <p:sldId id="268" r:id="rId15"/>
    <p:sldId id="269" r:id="rId16"/>
    <p:sldId id="265" r:id="rId17"/>
    <p:sldId id="271" r:id="rId18"/>
    <p:sldId id="272" r:id="rId19"/>
    <p:sldId id="273" r:id="rId20"/>
    <p:sldId id="274" r:id="rId21"/>
    <p:sldId id="275" r:id="rId22"/>
    <p:sldId id="276" r:id="rId23"/>
    <p:sldId id="277" r:id="rId24"/>
    <p:sldId id="270" r:id="rId25"/>
    <p:sldId id="278" r:id="rId26"/>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610"/>
  </p:normalViewPr>
  <p:slideViewPr>
    <p:cSldViewPr snapToGrid="0" snapToObjects="1">
      <p:cViewPr>
        <p:scale>
          <a:sx n="78" d="100"/>
          <a:sy n="78" d="100"/>
        </p:scale>
        <p:origin x="-6" y="-32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758687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26041184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1796001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21049397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2730712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39190606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28805780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6587686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42209279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25701803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73970010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9108601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3935598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15865601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40353148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40223514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36742650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6.png"/><Relationship Id="rId3" Type="http://schemas.openxmlformats.org/officeDocument/2006/relationships/image" Target="../media/image1.png"/><Relationship Id="rId7" Type="http://schemas.openxmlformats.org/officeDocument/2006/relationships/image" Target="../media/image20.png"/><Relationship Id="rId12"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18.png"/><Relationship Id="rId10" Type="http://schemas.openxmlformats.org/officeDocument/2006/relationships/image" Target="../media/image23.png"/><Relationship Id="rId4" Type="http://schemas.openxmlformats.org/officeDocument/2006/relationships/image" Target="../media/image16.png"/><Relationship Id="rId9"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27.png"/><Relationship Id="rId4" Type="http://schemas.microsoft.com/office/2011/relationships/webextension" Target="../webextensions/webextension1.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29.png"/><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1.png"/><Relationship Id="rId7" Type="http://schemas.openxmlformats.org/officeDocument/2006/relationships/image" Target="../media/image33.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 Id="rId9" Type="http://schemas.openxmlformats.org/officeDocument/2006/relationships/image" Target="../media/image35.png"/></Relationships>
</file>

<file path=ppt/slides/_rels/slide16.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1.png"/><Relationship Id="rId7" Type="http://schemas.openxmlformats.org/officeDocument/2006/relationships/image" Target="../media/image38.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37.png"/><Relationship Id="rId5" Type="http://schemas.microsoft.com/office/2007/relationships/hdphoto" Target="../media/hdphoto1.wdp"/><Relationship Id="rId4" Type="http://schemas.openxmlformats.org/officeDocument/2006/relationships/image" Target="../media/image36.png"/><Relationship Id="rId9" Type="http://schemas.openxmlformats.org/officeDocument/2006/relationships/image" Target="../media/image40.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42.png"/><Relationship Id="rId4" Type="http://schemas.openxmlformats.org/officeDocument/2006/relationships/image" Target="../media/image41.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44.png"/><Relationship Id="rId4" Type="http://schemas.openxmlformats.org/officeDocument/2006/relationships/image" Target="../media/image43.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image" Target="../media/image46.png"/><Relationship Id="rId4" Type="http://schemas.openxmlformats.org/officeDocument/2006/relationships/image" Target="../media/image45.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image" Target="../media/image48.png"/><Relationship Id="rId4" Type="http://schemas.openxmlformats.org/officeDocument/2006/relationships/image" Target="../media/image47.pn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1.xml"/><Relationship Id="rId5" Type="http://schemas.openxmlformats.org/officeDocument/2006/relationships/image" Target="../media/image50.png"/><Relationship Id="rId4" Type="http://schemas.openxmlformats.org/officeDocument/2006/relationships/image" Target="../media/image49.pn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1.xml"/><Relationship Id="rId5" Type="http://schemas.openxmlformats.org/officeDocument/2006/relationships/image" Target="../media/image52.png"/><Relationship Id="rId4" Type="http://schemas.openxmlformats.org/officeDocument/2006/relationships/image" Target="../media/image51.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53.pn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54.pn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55.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7.gif"/><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microsoft.com/office/2017/06/relationships/model3d" Target="../media/model3d1.glb"/><Relationship Id="rId5" Type="http://schemas.openxmlformats.org/officeDocument/2006/relationships/image" Target="../media/image8.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25758"/>
            <a:ext cx="14630400" cy="8229600"/>
          </a:xfrm>
          <a:prstGeom prst="rect">
            <a:avLst/>
          </a:prstGeom>
          <a:solidFill>
            <a:srgbClr val="0D0A2C">
              <a:alpha val="75000"/>
            </a:srgbClr>
          </a:solidFill>
          <a:ln/>
        </p:spPr>
      </p:sp>
      <p:sp>
        <p:nvSpPr>
          <p:cNvPr id="5" name="Text 1"/>
          <p:cNvSpPr/>
          <p:nvPr/>
        </p:nvSpPr>
        <p:spPr>
          <a:xfrm>
            <a:off x="833199" y="843755"/>
            <a:ext cx="7477601" cy="1399977"/>
          </a:xfrm>
          <a:prstGeom prst="rect">
            <a:avLst/>
          </a:prstGeom>
          <a:noFill/>
          <a:ln/>
        </p:spPr>
        <p:txBody>
          <a:bodyPr wrap="square" rtlCol="0" anchor="t"/>
          <a:lstStyle/>
          <a:p>
            <a:pPr marL="0" indent="0">
              <a:lnSpc>
                <a:spcPts val="3281"/>
              </a:lnSpc>
              <a:buNone/>
            </a:pPr>
            <a:r>
              <a:rPr lang="en-US" sz="3200" b="1" dirty="0">
                <a:solidFill>
                  <a:srgbClr val="FFFF00"/>
                </a:solidFill>
                <a:latin typeface="Times New Roman" panose="02020603050405020304" pitchFamily="18" charset="0"/>
                <a:ea typeface="Montserrat" pitchFamily="34" charset="-122"/>
                <a:cs typeface="Times New Roman" panose="02020603050405020304" pitchFamily="18" charset="0"/>
              </a:rPr>
              <a:t>Detection of Cardiovascular Disease using ECG images with Deep Learning methods.</a:t>
            </a:r>
            <a:endParaRPr lang="en-US" sz="3200" dirty="0">
              <a:solidFill>
                <a:srgbClr val="FFFF00"/>
              </a:solidFill>
              <a:latin typeface="Times New Roman" panose="02020603050405020304" pitchFamily="18" charset="0"/>
              <a:cs typeface="Times New Roman" panose="02020603050405020304" pitchFamily="18" charset="0"/>
            </a:endParaRPr>
          </a:p>
        </p:txBody>
      </p:sp>
      <p:sp>
        <p:nvSpPr>
          <p:cNvPr id="6" name="Text 2"/>
          <p:cNvSpPr/>
          <p:nvPr/>
        </p:nvSpPr>
        <p:spPr>
          <a:xfrm>
            <a:off x="833199" y="2493645"/>
            <a:ext cx="7477601" cy="444341"/>
          </a:xfrm>
          <a:prstGeom prst="rect">
            <a:avLst/>
          </a:prstGeom>
          <a:noFill/>
          <a:ln/>
        </p:spPr>
        <p:txBody>
          <a:bodyPr wrap="none" rtlCol="0" anchor="t"/>
          <a:lstStyle/>
          <a:p>
            <a:pPr marL="0" indent="0">
              <a:lnSpc>
                <a:spcPts val="3499"/>
              </a:lnSpc>
              <a:buNone/>
            </a:pPr>
            <a:r>
              <a:rPr lang="en-US" sz="2800" b="1" dirty="0">
                <a:solidFill>
                  <a:srgbClr val="DCD7E5"/>
                </a:solidFill>
                <a:latin typeface="Times New Roman" panose="02020603050405020304" pitchFamily="18" charset="0"/>
                <a:ea typeface="Heebo" pitchFamily="34" charset="-122"/>
                <a:cs typeface="Times New Roman" panose="02020603050405020304" pitchFamily="18" charset="0"/>
              </a:rPr>
              <a:t>Domain : Deep Learning  </a:t>
            </a:r>
            <a:endParaRPr lang="en-US" sz="2800" dirty="0">
              <a:latin typeface="Times New Roman" panose="02020603050405020304" pitchFamily="18" charset="0"/>
              <a:cs typeface="Times New Roman" panose="02020603050405020304" pitchFamily="18" charset="0"/>
            </a:endParaRPr>
          </a:p>
        </p:txBody>
      </p:sp>
      <p:sp>
        <p:nvSpPr>
          <p:cNvPr id="7" name="Text 3"/>
          <p:cNvSpPr/>
          <p:nvPr/>
        </p:nvSpPr>
        <p:spPr>
          <a:xfrm>
            <a:off x="833199" y="3187898"/>
            <a:ext cx="7477601" cy="284321"/>
          </a:xfrm>
          <a:prstGeom prst="rect">
            <a:avLst/>
          </a:prstGeom>
          <a:noFill/>
          <a:ln/>
        </p:spPr>
        <p:txBody>
          <a:bodyPr wrap="none" rtlCol="0" anchor="t"/>
          <a:lstStyle/>
          <a:p>
            <a:pPr marL="0" indent="0">
              <a:lnSpc>
                <a:spcPts val="2239"/>
              </a:lnSpc>
              <a:buNone/>
            </a:pPr>
            <a:r>
              <a:rPr lang="en-US" sz="1600" b="1" dirty="0">
                <a:solidFill>
                  <a:srgbClr val="FFFF00"/>
                </a:solidFill>
                <a:latin typeface="Heebo" pitchFamily="34" charset="0"/>
                <a:ea typeface="Heebo" pitchFamily="34" charset="-122"/>
                <a:cs typeface="Heebo" pitchFamily="34" charset="-120"/>
              </a:rPr>
              <a:t>Team Members:</a:t>
            </a:r>
            <a:endParaRPr lang="en-US" sz="1600" dirty="0">
              <a:solidFill>
                <a:srgbClr val="FFFF00"/>
              </a:solidFill>
            </a:endParaRPr>
          </a:p>
        </p:txBody>
      </p:sp>
      <p:sp>
        <p:nvSpPr>
          <p:cNvPr id="8" name="Text 4"/>
          <p:cNvSpPr/>
          <p:nvPr/>
        </p:nvSpPr>
        <p:spPr>
          <a:xfrm>
            <a:off x="833199" y="3722132"/>
            <a:ext cx="7477601" cy="284321"/>
          </a:xfrm>
          <a:prstGeom prst="rect">
            <a:avLst/>
          </a:prstGeom>
          <a:noFill/>
          <a:ln/>
        </p:spPr>
        <p:txBody>
          <a:bodyPr wrap="none" rtlCol="0" anchor="t"/>
          <a:lstStyle/>
          <a:p>
            <a:pPr marL="0" indent="0" algn="l">
              <a:lnSpc>
                <a:spcPts val="2239"/>
              </a:lnSpc>
              <a:buNone/>
            </a:pPr>
            <a:r>
              <a:rPr lang="en-US" sz="1400" b="1" dirty="0">
                <a:solidFill>
                  <a:schemeClr val="bg1"/>
                </a:solidFill>
                <a:latin typeface="Heebo" pitchFamily="34" charset="0"/>
                <a:ea typeface="Heebo" pitchFamily="34" charset="-122"/>
                <a:cs typeface="Heebo" pitchFamily="34" charset="-120"/>
              </a:rPr>
              <a:t>1</a:t>
            </a:r>
            <a:r>
              <a:rPr lang="en-US" sz="1600" b="1" dirty="0">
                <a:solidFill>
                  <a:schemeClr val="bg1"/>
                </a:solidFill>
                <a:latin typeface="Heebo" pitchFamily="34" charset="0"/>
                <a:ea typeface="Heebo" pitchFamily="34" charset="-122"/>
                <a:cs typeface="Heebo" pitchFamily="34" charset="-120"/>
              </a:rPr>
              <a:t>.</a:t>
            </a:r>
            <a:r>
              <a:rPr lang="en-US" sz="1600" b="1" dirty="0">
                <a:solidFill>
                  <a:schemeClr val="bg1"/>
                </a:solidFill>
                <a:latin typeface="Times New Roman" panose="02020603050405020304" pitchFamily="18" charset="0"/>
                <a:ea typeface="Heebo" pitchFamily="34" charset="-122"/>
                <a:cs typeface="Times New Roman" panose="02020603050405020304" pitchFamily="18" charset="0"/>
              </a:rPr>
              <a:t>Akshay raj </a:t>
            </a:r>
            <a:r>
              <a:rPr lang="en-US" sz="1600" b="1" dirty="0" err="1">
                <a:solidFill>
                  <a:schemeClr val="bg1"/>
                </a:solidFill>
                <a:latin typeface="Times New Roman" panose="02020603050405020304" pitchFamily="18" charset="0"/>
                <a:ea typeface="Heebo" pitchFamily="34" charset="-122"/>
                <a:cs typeface="Times New Roman" panose="02020603050405020304" pitchFamily="18" charset="0"/>
              </a:rPr>
              <a:t>Vadde</a:t>
            </a:r>
            <a:r>
              <a:rPr lang="en-US" sz="1600" b="1" dirty="0">
                <a:solidFill>
                  <a:schemeClr val="bg1"/>
                </a:solidFill>
                <a:latin typeface="Times New Roman" panose="02020603050405020304" pitchFamily="18" charset="0"/>
                <a:ea typeface="Heebo" pitchFamily="34" charset="-122"/>
                <a:cs typeface="Times New Roman" panose="02020603050405020304" pitchFamily="18" charset="0"/>
              </a:rPr>
              <a:t> , Roll No.:2451-20-733-145</a:t>
            </a:r>
            <a:endParaRPr lang="en-US" sz="1600" dirty="0">
              <a:solidFill>
                <a:schemeClr val="bg1"/>
              </a:solidFill>
              <a:latin typeface="Times New Roman" panose="02020603050405020304" pitchFamily="18" charset="0"/>
              <a:cs typeface="Times New Roman" panose="02020603050405020304" pitchFamily="18" charset="0"/>
            </a:endParaRPr>
          </a:p>
        </p:txBody>
      </p:sp>
      <p:sp>
        <p:nvSpPr>
          <p:cNvPr id="9" name="Text 5"/>
          <p:cNvSpPr/>
          <p:nvPr/>
        </p:nvSpPr>
        <p:spPr>
          <a:xfrm>
            <a:off x="833199" y="4256365"/>
            <a:ext cx="7477601" cy="284321"/>
          </a:xfrm>
          <a:prstGeom prst="rect">
            <a:avLst/>
          </a:prstGeom>
          <a:noFill/>
          <a:ln/>
        </p:spPr>
        <p:txBody>
          <a:bodyPr wrap="none" rtlCol="0" anchor="t"/>
          <a:lstStyle/>
          <a:p>
            <a:pPr marL="0" indent="0" algn="l">
              <a:lnSpc>
                <a:spcPts val="2239"/>
              </a:lnSpc>
              <a:buNone/>
            </a:pPr>
            <a:r>
              <a:rPr lang="en-US" sz="1400" b="1" dirty="0">
                <a:solidFill>
                  <a:schemeClr val="bg1"/>
                </a:solidFill>
                <a:latin typeface="Heebo" pitchFamily="34" charset="0"/>
                <a:ea typeface="Heebo" pitchFamily="34" charset="-122"/>
                <a:cs typeface="Heebo" pitchFamily="34" charset="-120"/>
              </a:rPr>
              <a:t>2</a:t>
            </a:r>
            <a:r>
              <a:rPr lang="en-US" sz="1600" b="1" dirty="0">
                <a:solidFill>
                  <a:schemeClr val="bg1"/>
                </a:solidFill>
                <a:latin typeface="Heebo" pitchFamily="34" charset="0"/>
                <a:ea typeface="Heebo" pitchFamily="34" charset="-122"/>
                <a:cs typeface="Heebo" pitchFamily="34" charset="-120"/>
              </a:rPr>
              <a:t>.</a:t>
            </a:r>
            <a:r>
              <a:rPr lang="en-US" sz="1600" b="1" dirty="0">
                <a:solidFill>
                  <a:schemeClr val="bg1"/>
                </a:solidFill>
                <a:latin typeface="Times New Roman" panose="02020603050405020304" pitchFamily="18" charset="0"/>
                <a:ea typeface="Heebo" pitchFamily="34" charset="-122"/>
                <a:cs typeface="Times New Roman" panose="02020603050405020304" pitchFamily="18" charset="0"/>
              </a:rPr>
              <a:t>Mandadi Rohit Reddy, Roll No.:2451-20-733-159</a:t>
            </a:r>
            <a:endParaRPr lang="en-US" sz="1600" dirty="0">
              <a:solidFill>
                <a:schemeClr val="bg1"/>
              </a:solidFill>
              <a:latin typeface="Times New Roman" panose="02020603050405020304" pitchFamily="18" charset="0"/>
              <a:cs typeface="Times New Roman" panose="02020603050405020304" pitchFamily="18" charset="0"/>
            </a:endParaRPr>
          </a:p>
        </p:txBody>
      </p:sp>
      <p:sp>
        <p:nvSpPr>
          <p:cNvPr id="10" name="Text 6"/>
          <p:cNvSpPr/>
          <p:nvPr/>
        </p:nvSpPr>
        <p:spPr>
          <a:xfrm>
            <a:off x="833199" y="4790599"/>
            <a:ext cx="7477601" cy="284321"/>
          </a:xfrm>
          <a:prstGeom prst="rect">
            <a:avLst/>
          </a:prstGeom>
          <a:noFill/>
          <a:ln/>
        </p:spPr>
        <p:txBody>
          <a:bodyPr wrap="none" rtlCol="0" anchor="t"/>
          <a:lstStyle/>
          <a:p>
            <a:pPr marL="0" indent="0" algn="l">
              <a:lnSpc>
                <a:spcPts val="2239"/>
              </a:lnSpc>
              <a:buNone/>
            </a:pPr>
            <a:r>
              <a:rPr lang="en-US" sz="1400" b="1" dirty="0">
                <a:solidFill>
                  <a:schemeClr val="bg1"/>
                </a:solidFill>
                <a:latin typeface="Heebo" pitchFamily="34" charset="0"/>
                <a:ea typeface="Heebo" pitchFamily="34" charset="-122"/>
                <a:cs typeface="Heebo" pitchFamily="34" charset="-120"/>
              </a:rPr>
              <a:t>3.</a:t>
            </a:r>
            <a:r>
              <a:rPr lang="en-US" sz="1600" b="1" dirty="0">
                <a:solidFill>
                  <a:schemeClr val="bg1"/>
                </a:solidFill>
                <a:latin typeface="Times New Roman" panose="02020603050405020304" pitchFamily="18" charset="0"/>
                <a:ea typeface="Heebo" pitchFamily="34" charset="-122"/>
                <a:cs typeface="Times New Roman" panose="02020603050405020304" pitchFamily="18" charset="0"/>
              </a:rPr>
              <a:t>Mahendra Sai Pavan </a:t>
            </a:r>
            <a:r>
              <a:rPr lang="en-US" sz="1600" b="1" dirty="0" err="1">
                <a:solidFill>
                  <a:schemeClr val="bg1"/>
                </a:solidFill>
                <a:latin typeface="Times New Roman" panose="02020603050405020304" pitchFamily="18" charset="0"/>
                <a:ea typeface="Heebo" pitchFamily="34" charset="-122"/>
                <a:cs typeface="Times New Roman" panose="02020603050405020304" pitchFamily="18" charset="0"/>
              </a:rPr>
              <a:t>Immadi</a:t>
            </a:r>
            <a:r>
              <a:rPr lang="en-US" sz="1600" b="1" dirty="0">
                <a:solidFill>
                  <a:schemeClr val="bg1"/>
                </a:solidFill>
                <a:latin typeface="Times New Roman" panose="02020603050405020304" pitchFamily="18" charset="0"/>
                <a:ea typeface="Heebo" pitchFamily="34" charset="-122"/>
                <a:cs typeface="Times New Roman" panose="02020603050405020304" pitchFamily="18" charset="0"/>
              </a:rPr>
              <a:t>, Roll No.:2451-20-733-173</a:t>
            </a:r>
            <a:endParaRPr lang="en-US" sz="1600" dirty="0">
              <a:solidFill>
                <a:schemeClr val="bg1"/>
              </a:solidFill>
              <a:latin typeface="Times New Roman" panose="02020603050405020304" pitchFamily="18" charset="0"/>
              <a:cs typeface="Times New Roman" panose="02020603050405020304" pitchFamily="18" charset="0"/>
            </a:endParaRPr>
          </a:p>
        </p:txBody>
      </p:sp>
      <p:sp>
        <p:nvSpPr>
          <p:cNvPr id="11" name="Text 7"/>
          <p:cNvSpPr/>
          <p:nvPr/>
        </p:nvSpPr>
        <p:spPr>
          <a:xfrm>
            <a:off x="833199" y="5324832"/>
            <a:ext cx="7477601" cy="888682"/>
          </a:xfrm>
          <a:prstGeom prst="rect">
            <a:avLst/>
          </a:prstGeom>
          <a:noFill/>
          <a:ln/>
        </p:spPr>
        <p:txBody>
          <a:bodyPr wrap="square" rtlCol="0" anchor="t"/>
          <a:lstStyle/>
          <a:p>
            <a:pPr marL="0" indent="0" algn="l">
              <a:lnSpc>
                <a:spcPts val="3499"/>
              </a:lnSpc>
              <a:buNone/>
            </a:pPr>
            <a:r>
              <a:rPr lang="en-US" sz="2187" b="1" dirty="0">
                <a:solidFill>
                  <a:srgbClr val="DCD7E5"/>
                </a:solidFill>
                <a:latin typeface="Heebo" pitchFamily="34" charset="0"/>
                <a:ea typeface="Heebo" pitchFamily="34" charset="-122"/>
                <a:cs typeface="Heebo" pitchFamily="34" charset="-120"/>
              </a:rPr>
              <a:t>                                                                                                                           </a:t>
            </a:r>
            <a:r>
              <a:rPr lang="en-US" sz="2187" b="1" dirty="0">
                <a:solidFill>
                  <a:srgbClr val="DCD7E5"/>
                </a:solidFill>
                <a:latin typeface="Times New Roman" panose="02020603050405020304" pitchFamily="18" charset="0"/>
                <a:ea typeface="Heebo" pitchFamily="34" charset="-122"/>
                <a:cs typeface="Times New Roman" panose="02020603050405020304" pitchFamily="18" charset="0"/>
              </a:rPr>
              <a:t>GUIDE : M.Madhuri</a:t>
            </a:r>
            <a:endParaRPr lang="en-US" sz="2187" dirty="0">
              <a:latin typeface="Times New Roman" panose="02020603050405020304" pitchFamily="18" charset="0"/>
              <a:cs typeface="Times New Roman" panose="02020603050405020304" pitchFamily="18" charset="0"/>
            </a:endParaRPr>
          </a:p>
        </p:txBody>
      </p:sp>
      <p:sp>
        <p:nvSpPr>
          <p:cNvPr id="12" name="Text 8"/>
          <p:cNvSpPr/>
          <p:nvPr/>
        </p:nvSpPr>
        <p:spPr>
          <a:xfrm>
            <a:off x="833199" y="6463427"/>
            <a:ext cx="7477601" cy="355402"/>
          </a:xfrm>
          <a:prstGeom prst="rect">
            <a:avLst/>
          </a:prstGeom>
          <a:noFill/>
          <a:ln/>
        </p:spPr>
        <p:txBody>
          <a:bodyPr wrap="none" rtlCol="0" anchor="t"/>
          <a:lstStyle/>
          <a:p>
            <a:pPr marL="0" indent="0" algn="l">
              <a:lnSpc>
                <a:spcPts val="2799"/>
              </a:lnSpc>
              <a:buNone/>
            </a:pPr>
            <a:r>
              <a:rPr lang="en-US" sz="1750" b="1" dirty="0">
                <a:solidFill>
                  <a:srgbClr val="DCD7E5"/>
                </a:solidFill>
                <a:latin typeface="Times New Roman" panose="02020603050405020304" pitchFamily="18" charset="0"/>
                <a:ea typeface="Heebo" pitchFamily="34" charset="-122"/>
                <a:cs typeface="Times New Roman" panose="02020603050405020304" pitchFamily="18" charset="0"/>
              </a:rPr>
              <a:t>Assistant Professor</a:t>
            </a:r>
            <a:endParaRPr lang="en-US" sz="1750" dirty="0">
              <a:latin typeface="Times New Roman" panose="02020603050405020304" pitchFamily="18" charset="0"/>
              <a:cs typeface="Times New Roman" panose="02020603050405020304" pitchFamily="18" charset="0"/>
            </a:endParaRPr>
          </a:p>
        </p:txBody>
      </p:sp>
      <p:pic>
        <p:nvPicPr>
          <p:cNvPr id="14" name="Picture 13">
            <a:extLst>
              <a:ext uri="{FF2B5EF4-FFF2-40B4-BE49-F238E27FC236}">
                <a16:creationId xmlns:a16="http://schemas.microsoft.com/office/drawing/2014/main" id="{1CBC3A43-7F65-302A-4E72-48577E985054}"/>
              </a:ext>
            </a:extLst>
          </p:cNvPr>
          <p:cNvPicPr>
            <a:picLocks noChangeAspect="1"/>
          </p:cNvPicPr>
          <p:nvPr/>
        </p:nvPicPr>
        <p:blipFill>
          <a:blip r:embed="rId4"/>
          <a:stretch>
            <a:fillRect/>
          </a:stretch>
        </p:blipFill>
        <p:spPr>
          <a:xfrm>
            <a:off x="8242479" y="77170"/>
            <a:ext cx="6387921" cy="812667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sp>
        <p:nvSpPr>
          <p:cNvPr id="4" name="Text 1"/>
          <p:cNvSpPr/>
          <p:nvPr/>
        </p:nvSpPr>
        <p:spPr>
          <a:xfrm>
            <a:off x="2037993" y="701159"/>
            <a:ext cx="10128766" cy="694373"/>
          </a:xfrm>
          <a:prstGeom prst="rect">
            <a:avLst/>
          </a:prstGeom>
          <a:noFill/>
          <a:ln/>
        </p:spPr>
        <p:txBody>
          <a:bodyPr wrap="none" rtlCol="0" anchor="t"/>
          <a:lstStyle/>
          <a:p>
            <a:pPr marL="0" indent="0">
              <a:lnSpc>
                <a:spcPts val="5468"/>
              </a:lnSpc>
              <a:buNone/>
            </a:pPr>
            <a:r>
              <a:rPr lang="en-US" sz="4374" dirty="0">
                <a:solidFill>
                  <a:srgbClr val="F2F0F4"/>
                </a:solidFill>
                <a:latin typeface="Montserrat" pitchFamily="34" charset="0"/>
                <a:ea typeface="Montserrat" pitchFamily="34" charset="-122"/>
                <a:cs typeface="Montserrat" pitchFamily="34" charset="-120"/>
              </a:rPr>
              <a:t>Performance Evaluation and Metrics</a:t>
            </a:r>
            <a:endParaRPr lang="en-US" sz="4374" dirty="0"/>
          </a:p>
        </p:txBody>
      </p:sp>
      <p:sp>
        <p:nvSpPr>
          <p:cNvPr id="5" name="Shape 2"/>
          <p:cNvSpPr/>
          <p:nvPr/>
        </p:nvSpPr>
        <p:spPr>
          <a:xfrm>
            <a:off x="2037993" y="1839873"/>
            <a:ext cx="10554414" cy="5688568"/>
          </a:xfrm>
          <a:prstGeom prst="roundRect">
            <a:avLst>
              <a:gd name="adj" fmla="val 1758"/>
            </a:avLst>
          </a:prstGeom>
          <a:noFill/>
          <a:ln w="7620">
            <a:solidFill>
              <a:srgbClr val="FFFFFF">
                <a:alpha val="24000"/>
              </a:srgbClr>
            </a:solidFill>
            <a:prstDash val="solid"/>
          </a:ln>
        </p:spPr>
      </p:sp>
      <p:sp>
        <p:nvSpPr>
          <p:cNvPr id="6" name="Shape 3"/>
          <p:cNvSpPr/>
          <p:nvPr/>
        </p:nvSpPr>
        <p:spPr>
          <a:xfrm>
            <a:off x="2045613" y="1847493"/>
            <a:ext cx="10538103" cy="637103"/>
          </a:xfrm>
          <a:prstGeom prst="rect">
            <a:avLst/>
          </a:prstGeom>
          <a:solidFill>
            <a:srgbClr val="FFFFFF">
              <a:alpha val="4000"/>
            </a:srgbClr>
          </a:solidFill>
          <a:ln/>
        </p:spPr>
      </p:sp>
      <p:sp>
        <p:nvSpPr>
          <p:cNvPr id="7" name="Text 4"/>
          <p:cNvSpPr/>
          <p:nvPr/>
        </p:nvSpPr>
        <p:spPr>
          <a:xfrm>
            <a:off x="2268855" y="1988344"/>
            <a:ext cx="3064193" cy="355402"/>
          </a:xfrm>
          <a:prstGeom prst="rect">
            <a:avLst/>
          </a:prstGeom>
          <a:noFill/>
          <a:ln/>
        </p:spPr>
        <p:txBody>
          <a:bodyPr wrap="none" rtlCol="0" anchor="t"/>
          <a:lstStyle/>
          <a:p>
            <a:pPr marL="0" indent="0">
              <a:lnSpc>
                <a:spcPts val="2799"/>
              </a:lnSpc>
              <a:buNone/>
            </a:pPr>
            <a:r>
              <a:rPr lang="en-US" sz="1750" b="1" dirty="0">
                <a:solidFill>
                  <a:srgbClr val="FFFF00"/>
                </a:solidFill>
                <a:latin typeface="Heebo" pitchFamily="34" charset="0"/>
                <a:ea typeface="Heebo" pitchFamily="34" charset="-122"/>
                <a:cs typeface="Heebo" pitchFamily="34" charset="-120"/>
              </a:rPr>
              <a:t>Metric</a:t>
            </a:r>
            <a:endParaRPr lang="en-US" sz="1750" b="1" dirty="0">
              <a:solidFill>
                <a:srgbClr val="FFFF00"/>
              </a:solidFill>
            </a:endParaRPr>
          </a:p>
        </p:txBody>
      </p:sp>
      <p:sp>
        <p:nvSpPr>
          <p:cNvPr id="8" name="Text 5"/>
          <p:cNvSpPr/>
          <p:nvPr/>
        </p:nvSpPr>
        <p:spPr>
          <a:xfrm>
            <a:off x="5785009" y="1988344"/>
            <a:ext cx="3060383" cy="355402"/>
          </a:xfrm>
          <a:prstGeom prst="rect">
            <a:avLst/>
          </a:prstGeom>
          <a:noFill/>
          <a:ln/>
        </p:spPr>
        <p:txBody>
          <a:bodyPr wrap="none" rtlCol="0" anchor="t"/>
          <a:lstStyle/>
          <a:p>
            <a:pPr marL="0" indent="0">
              <a:lnSpc>
                <a:spcPts val="2799"/>
              </a:lnSpc>
              <a:buNone/>
            </a:pPr>
            <a:r>
              <a:rPr lang="en-US" sz="1750" b="1" dirty="0">
                <a:solidFill>
                  <a:srgbClr val="FFFF00"/>
                </a:solidFill>
                <a:latin typeface="Heebo" pitchFamily="34" charset="0"/>
                <a:ea typeface="Heebo" pitchFamily="34" charset="-122"/>
                <a:cs typeface="Heebo" pitchFamily="34" charset="-120"/>
              </a:rPr>
              <a:t>Description</a:t>
            </a:r>
            <a:endParaRPr lang="en-US" sz="1750" b="1" dirty="0">
              <a:solidFill>
                <a:srgbClr val="FFFF00"/>
              </a:solidFill>
            </a:endParaRPr>
          </a:p>
        </p:txBody>
      </p:sp>
      <p:sp>
        <p:nvSpPr>
          <p:cNvPr id="9" name="Text 6"/>
          <p:cNvSpPr/>
          <p:nvPr/>
        </p:nvSpPr>
        <p:spPr>
          <a:xfrm>
            <a:off x="9297353" y="1988344"/>
            <a:ext cx="3064193" cy="355402"/>
          </a:xfrm>
          <a:prstGeom prst="rect">
            <a:avLst/>
          </a:prstGeom>
          <a:noFill/>
          <a:ln/>
        </p:spPr>
        <p:txBody>
          <a:bodyPr wrap="none" rtlCol="0" anchor="t"/>
          <a:lstStyle/>
          <a:p>
            <a:pPr marL="0" indent="0">
              <a:lnSpc>
                <a:spcPts val="2799"/>
              </a:lnSpc>
              <a:buNone/>
            </a:pPr>
            <a:r>
              <a:rPr lang="en-US" sz="1750" b="1" dirty="0">
                <a:solidFill>
                  <a:srgbClr val="FFFF00"/>
                </a:solidFill>
                <a:latin typeface="Heebo" pitchFamily="34" charset="0"/>
                <a:ea typeface="Heebo" pitchFamily="34" charset="-122"/>
                <a:cs typeface="Heebo" pitchFamily="34" charset="-120"/>
              </a:rPr>
              <a:t>Importance</a:t>
            </a:r>
            <a:endParaRPr lang="en-US" sz="1750" b="1" dirty="0">
              <a:solidFill>
                <a:srgbClr val="FFFF00"/>
              </a:solidFill>
            </a:endParaRPr>
          </a:p>
        </p:txBody>
      </p:sp>
      <p:sp>
        <p:nvSpPr>
          <p:cNvPr id="10" name="Shape 7"/>
          <p:cNvSpPr/>
          <p:nvPr/>
        </p:nvSpPr>
        <p:spPr>
          <a:xfrm>
            <a:off x="2045613" y="2484596"/>
            <a:ext cx="10538103" cy="992505"/>
          </a:xfrm>
          <a:prstGeom prst="rect">
            <a:avLst/>
          </a:prstGeom>
          <a:solidFill>
            <a:srgbClr val="000000">
              <a:alpha val="4000"/>
            </a:srgbClr>
          </a:solidFill>
          <a:ln/>
        </p:spPr>
      </p:sp>
      <p:sp>
        <p:nvSpPr>
          <p:cNvPr id="11" name="Text 8"/>
          <p:cNvSpPr/>
          <p:nvPr/>
        </p:nvSpPr>
        <p:spPr>
          <a:xfrm>
            <a:off x="2268855" y="2625447"/>
            <a:ext cx="3064193" cy="355402"/>
          </a:xfrm>
          <a:prstGeom prst="rect">
            <a:avLst/>
          </a:prstGeom>
          <a:noFill/>
          <a:ln/>
        </p:spPr>
        <p:txBody>
          <a:bodyPr wrap="none" rtlCol="0" anchor="t"/>
          <a:lstStyle/>
          <a:p>
            <a:pPr marL="0" indent="0">
              <a:lnSpc>
                <a:spcPts val="2799"/>
              </a:lnSpc>
              <a:buNone/>
            </a:pPr>
            <a:r>
              <a:rPr lang="en-US" sz="1750" b="1" dirty="0">
                <a:solidFill>
                  <a:schemeClr val="bg1"/>
                </a:solidFill>
                <a:latin typeface="Heebo" pitchFamily="34" charset="0"/>
                <a:ea typeface="Heebo" pitchFamily="34" charset="-122"/>
                <a:cs typeface="Heebo" pitchFamily="34" charset="-120"/>
              </a:rPr>
              <a:t>Accuracy</a:t>
            </a:r>
            <a:endParaRPr lang="en-US" sz="1750" b="1" dirty="0">
              <a:solidFill>
                <a:schemeClr val="bg1"/>
              </a:solidFill>
            </a:endParaRPr>
          </a:p>
        </p:txBody>
      </p:sp>
      <p:sp>
        <p:nvSpPr>
          <p:cNvPr id="12" name="Text 9"/>
          <p:cNvSpPr/>
          <p:nvPr/>
        </p:nvSpPr>
        <p:spPr>
          <a:xfrm>
            <a:off x="5785009" y="2625447"/>
            <a:ext cx="3060383" cy="710803"/>
          </a:xfrm>
          <a:prstGeom prst="rect">
            <a:avLst/>
          </a:prstGeom>
          <a:noFill/>
          <a:ln/>
        </p:spPr>
        <p:txBody>
          <a:bodyPr wrap="squar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The proportion of correct predictions made by the model</a:t>
            </a:r>
            <a:endParaRPr lang="en-US" sz="1750" dirty="0"/>
          </a:p>
        </p:txBody>
      </p:sp>
      <p:sp>
        <p:nvSpPr>
          <p:cNvPr id="13" name="Text 10"/>
          <p:cNvSpPr/>
          <p:nvPr/>
        </p:nvSpPr>
        <p:spPr>
          <a:xfrm>
            <a:off x="9297353" y="2625447"/>
            <a:ext cx="3064193" cy="710803"/>
          </a:xfrm>
          <a:prstGeom prst="rect">
            <a:avLst/>
          </a:prstGeom>
          <a:noFill/>
          <a:ln/>
        </p:spPr>
        <p:txBody>
          <a:bodyPr wrap="squar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Provides an overall measure of the model's performance</a:t>
            </a:r>
            <a:endParaRPr lang="en-US" sz="1750" dirty="0"/>
          </a:p>
        </p:txBody>
      </p:sp>
      <p:sp>
        <p:nvSpPr>
          <p:cNvPr id="14" name="Shape 11"/>
          <p:cNvSpPr/>
          <p:nvPr/>
        </p:nvSpPr>
        <p:spPr>
          <a:xfrm>
            <a:off x="2045613" y="3477101"/>
            <a:ext cx="10538103" cy="1347907"/>
          </a:xfrm>
          <a:prstGeom prst="rect">
            <a:avLst/>
          </a:prstGeom>
          <a:solidFill>
            <a:srgbClr val="FFFFFF">
              <a:alpha val="4000"/>
            </a:srgbClr>
          </a:solidFill>
          <a:ln/>
        </p:spPr>
      </p:sp>
      <p:sp>
        <p:nvSpPr>
          <p:cNvPr id="15" name="Text 12"/>
          <p:cNvSpPr/>
          <p:nvPr/>
        </p:nvSpPr>
        <p:spPr>
          <a:xfrm>
            <a:off x="2268855" y="3617952"/>
            <a:ext cx="3064193" cy="355402"/>
          </a:xfrm>
          <a:prstGeom prst="rect">
            <a:avLst/>
          </a:prstGeom>
          <a:noFill/>
          <a:ln/>
        </p:spPr>
        <p:txBody>
          <a:bodyPr wrap="none" rtlCol="0" anchor="t"/>
          <a:lstStyle/>
          <a:p>
            <a:pPr marL="0" indent="0">
              <a:lnSpc>
                <a:spcPts val="2799"/>
              </a:lnSpc>
              <a:buNone/>
            </a:pPr>
            <a:r>
              <a:rPr lang="en-US" sz="1750" b="1" dirty="0">
                <a:solidFill>
                  <a:schemeClr val="bg1"/>
                </a:solidFill>
                <a:latin typeface="Heebo" pitchFamily="34" charset="0"/>
                <a:ea typeface="Heebo" pitchFamily="34" charset="-122"/>
                <a:cs typeface="Heebo" pitchFamily="34" charset="-120"/>
              </a:rPr>
              <a:t>Precision</a:t>
            </a:r>
            <a:endParaRPr lang="en-US" sz="1750" b="1" dirty="0">
              <a:solidFill>
                <a:schemeClr val="bg1"/>
              </a:solidFill>
            </a:endParaRPr>
          </a:p>
        </p:txBody>
      </p:sp>
      <p:sp>
        <p:nvSpPr>
          <p:cNvPr id="16" name="Text 13"/>
          <p:cNvSpPr/>
          <p:nvPr/>
        </p:nvSpPr>
        <p:spPr>
          <a:xfrm>
            <a:off x="5785009" y="3617952"/>
            <a:ext cx="3060383" cy="1066205"/>
          </a:xfrm>
          <a:prstGeom prst="rect">
            <a:avLst/>
          </a:prstGeom>
          <a:noFill/>
          <a:ln/>
        </p:spPr>
        <p:txBody>
          <a:bodyPr wrap="squar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The ratio of true positive predictions to total positive predictions</a:t>
            </a:r>
            <a:endParaRPr lang="en-US" sz="1750" dirty="0"/>
          </a:p>
        </p:txBody>
      </p:sp>
      <p:sp>
        <p:nvSpPr>
          <p:cNvPr id="17" name="Text 14"/>
          <p:cNvSpPr/>
          <p:nvPr/>
        </p:nvSpPr>
        <p:spPr>
          <a:xfrm>
            <a:off x="9297353" y="3617952"/>
            <a:ext cx="3064193" cy="710803"/>
          </a:xfrm>
          <a:prstGeom prst="rect">
            <a:avLst/>
          </a:prstGeom>
          <a:noFill/>
          <a:ln/>
        </p:spPr>
        <p:txBody>
          <a:bodyPr wrap="squar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Crucial for minimizing false-positive diagnoses</a:t>
            </a:r>
            <a:endParaRPr lang="en-US" sz="1750" dirty="0"/>
          </a:p>
        </p:txBody>
      </p:sp>
      <p:sp>
        <p:nvSpPr>
          <p:cNvPr id="18" name="Shape 15"/>
          <p:cNvSpPr/>
          <p:nvPr/>
        </p:nvSpPr>
        <p:spPr>
          <a:xfrm>
            <a:off x="2045613" y="4825008"/>
            <a:ext cx="10538103" cy="1347907"/>
          </a:xfrm>
          <a:prstGeom prst="rect">
            <a:avLst/>
          </a:prstGeom>
          <a:solidFill>
            <a:srgbClr val="000000">
              <a:alpha val="4000"/>
            </a:srgbClr>
          </a:solidFill>
          <a:ln/>
        </p:spPr>
      </p:sp>
      <p:sp>
        <p:nvSpPr>
          <p:cNvPr id="19" name="Text 16"/>
          <p:cNvSpPr/>
          <p:nvPr/>
        </p:nvSpPr>
        <p:spPr>
          <a:xfrm>
            <a:off x="2268855" y="4965859"/>
            <a:ext cx="3064193" cy="355402"/>
          </a:xfrm>
          <a:prstGeom prst="rect">
            <a:avLst/>
          </a:prstGeom>
          <a:noFill/>
          <a:ln/>
        </p:spPr>
        <p:txBody>
          <a:bodyPr wrap="none" rtlCol="0" anchor="t"/>
          <a:lstStyle/>
          <a:p>
            <a:pPr marL="0" indent="0">
              <a:lnSpc>
                <a:spcPts val="2799"/>
              </a:lnSpc>
              <a:buNone/>
            </a:pPr>
            <a:r>
              <a:rPr lang="en-US" sz="1750" b="1" dirty="0">
                <a:solidFill>
                  <a:schemeClr val="bg1"/>
                </a:solidFill>
                <a:latin typeface="Heebo" pitchFamily="34" charset="0"/>
                <a:ea typeface="Heebo" pitchFamily="34" charset="-122"/>
                <a:cs typeface="Heebo" pitchFamily="34" charset="-120"/>
              </a:rPr>
              <a:t>Recall</a:t>
            </a:r>
            <a:endParaRPr lang="en-US" sz="1750" b="1" dirty="0">
              <a:solidFill>
                <a:schemeClr val="bg1"/>
              </a:solidFill>
            </a:endParaRPr>
          </a:p>
        </p:txBody>
      </p:sp>
      <p:sp>
        <p:nvSpPr>
          <p:cNvPr id="20" name="Text 17"/>
          <p:cNvSpPr/>
          <p:nvPr/>
        </p:nvSpPr>
        <p:spPr>
          <a:xfrm>
            <a:off x="5785009" y="4965859"/>
            <a:ext cx="3060383" cy="1066205"/>
          </a:xfrm>
          <a:prstGeom prst="rect">
            <a:avLst/>
          </a:prstGeom>
          <a:noFill/>
          <a:ln/>
        </p:spPr>
        <p:txBody>
          <a:bodyPr wrap="squar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The ratio of true positive predictions to all actual positive instances</a:t>
            </a:r>
            <a:endParaRPr lang="en-US" sz="1750" dirty="0"/>
          </a:p>
        </p:txBody>
      </p:sp>
      <p:sp>
        <p:nvSpPr>
          <p:cNvPr id="21" name="Text 18"/>
          <p:cNvSpPr/>
          <p:nvPr/>
        </p:nvSpPr>
        <p:spPr>
          <a:xfrm>
            <a:off x="9297353" y="4965859"/>
            <a:ext cx="3064193" cy="1066205"/>
          </a:xfrm>
          <a:prstGeom prst="rect">
            <a:avLst/>
          </a:prstGeom>
          <a:noFill/>
          <a:ln/>
        </p:spPr>
        <p:txBody>
          <a:bodyPr wrap="squar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Vital for ensuring high detection rates of cardiovascular conditions</a:t>
            </a:r>
            <a:endParaRPr lang="en-US" sz="1750" dirty="0"/>
          </a:p>
        </p:txBody>
      </p:sp>
      <p:sp>
        <p:nvSpPr>
          <p:cNvPr id="22" name="Shape 19"/>
          <p:cNvSpPr/>
          <p:nvPr/>
        </p:nvSpPr>
        <p:spPr>
          <a:xfrm>
            <a:off x="2045613" y="6172914"/>
            <a:ext cx="10538103" cy="1347907"/>
          </a:xfrm>
          <a:prstGeom prst="rect">
            <a:avLst/>
          </a:prstGeom>
          <a:solidFill>
            <a:srgbClr val="FFFFFF">
              <a:alpha val="4000"/>
            </a:srgbClr>
          </a:solidFill>
          <a:ln/>
        </p:spPr>
      </p:sp>
      <p:sp>
        <p:nvSpPr>
          <p:cNvPr id="23" name="Text 20"/>
          <p:cNvSpPr/>
          <p:nvPr/>
        </p:nvSpPr>
        <p:spPr>
          <a:xfrm>
            <a:off x="2268855" y="6313765"/>
            <a:ext cx="3064193" cy="355402"/>
          </a:xfrm>
          <a:prstGeom prst="rect">
            <a:avLst/>
          </a:prstGeom>
          <a:noFill/>
          <a:ln/>
        </p:spPr>
        <p:txBody>
          <a:bodyPr wrap="none" rtlCol="0" anchor="t"/>
          <a:lstStyle/>
          <a:p>
            <a:pPr marL="0" indent="0">
              <a:lnSpc>
                <a:spcPts val="2799"/>
              </a:lnSpc>
              <a:buNone/>
            </a:pPr>
            <a:r>
              <a:rPr lang="en-US" sz="1750" b="1" dirty="0">
                <a:solidFill>
                  <a:schemeClr val="bg1"/>
                </a:solidFill>
                <a:latin typeface="Heebo" pitchFamily="34" charset="0"/>
                <a:ea typeface="Heebo" pitchFamily="34" charset="-122"/>
                <a:cs typeface="Heebo" pitchFamily="34" charset="-120"/>
              </a:rPr>
              <a:t>F1-Score</a:t>
            </a:r>
            <a:endParaRPr lang="en-US" sz="1750" b="1" dirty="0">
              <a:solidFill>
                <a:schemeClr val="bg1"/>
              </a:solidFill>
            </a:endParaRPr>
          </a:p>
        </p:txBody>
      </p:sp>
      <p:sp>
        <p:nvSpPr>
          <p:cNvPr id="24" name="Text 21"/>
          <p:cNvSpPr/>
          <p:nvPr/>
        </p:nvSpPr>
        <p:spPr>
          <a:xfrm>
            <a:off x="5785009" y="6313765"/>
            <a:ext cx="3060383" cy="1066205"/>
          </a:xfrm>
          <a:prstGeom prst="rect">
            <a:avLst/>
          </a:prstGeom>
          <a:noFill/>
          <a:ln/>
        </p:spPr>
        <p:txBody>
          <a:bodyPr wrap="squar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The harmonic mean of precision and recall, balancing the two metrics</a:t>
            </a:r>
            <a:endParaRPr lang="en-US" sz="1750" dirty="0"/>
          </a:p>
        </p:txBody>
      </p:sp>
      <p:sp>
        <p:nvSpPr>
          <p:cNvPr id="25" name="Text 22"/>
          <p:cNvSpPr/>
          <p:nvPr/>
        </p:nvSpPr>
        <p:spPr>
          <a:xfrm>
            <a:off x="9297353" y="6313765"/>
            <a:ext cx="3064193" cy="1066205"/>
          </a:xfrm>
          <a:prstGeom prst="rect">
            <a:avLst/>
          </a:prstGeom>
          <a:noFill/>
          <a:ln/>
        </p:spPr>
        <p:txBody>
          <a:bodyPr wrap="squar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A comprehensive metric that captures both precision and recall</a:t>
            </a:r>
            <a:endParaRPr lang="en-US" sz="1750" dirty="0"/>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409433"/>
            <a:ext cx="14431617" cy="8639033"/>
          </a:xfrm>
          <a:prstGeom prst="rect">
            <a:avLst/>
          </a:prstGeom>
        </p:spPr>
      </p:pic>
      <p:sp>
        <p:nvSpPr>
          <p:cNvPr id="3" name="Shape 0"/>
          <p:cNvSpPr/>
          <p:nvPr/>
        </p:nvSpPr>
        <p:spPr>
          <a:xfrm>
            <a:off x="-1" y="-477672"/>
            <a:ext cx="14431617" cy="8707272"/>
          </a:xfrm>
          <a:prstGeom prst="rect">
            <a:avLst/>
          </a:prstGeom>
          <a:solidFill>
            <a:srgbClr val="0D0A2C">
              <a:alpha val="75000"/>
            </a:srgbClr>
          </a:solidFill>
          <a:ln/>
        </p:spPr>
      </p:sp>
      <p:sp>
        <p:nvSpPr>
          <p:cNvPr id="5" name="Text 1"/>
          <p:cNvSpPr/>
          <p:nvPr/>
        </p:nvSpPr>
        <p:spPr>
          <a:xfrm>
            <a:off x="4990742" y="994886"/>
            <a:ext cx="8806458" cy="1388745"/>
          </a:xfrm>
          <a:prstGeom prst="rect">
            <a:avLst/>
          </a:prstGeom>
          <a:noFill/>
          <a:ln/>
        </p:spPr>
        <p:txBody>
          <a:bodyPr wrap="square" rtlCol="0" anchor="t"/>
          <a:lstStyle/>
          <a:p>
            <a:r>
              <a:rPr lang="en-IN" sz="4400" dirty="0">
                <a:solidFill>
                  <a:srgbClr val="FFFF00"/>
                </a:solidFill>
                <a:latin typeface="Times New Roman" panose="02020603050405020304" pitchFamily="18" charset="0"/>
                <a:cs typeface="Times New Roman" panose="02020603050405020304" pitchFamily="18" charset="0"/>
              </a:rPr>
              <a:t>Technologies Used In This Project</a:t>
            </a:r>
            <a:endParaRPr lang="en-IN" sz="4400" b="1" dirty="0">
              <a:solidFill>
                <a:srgbClr val="FFFF00"/>
              </a:solidFill>
              <a:latin typeface="Times New Roman" panose="02020603050405020304" pitchFamily="18" charset="0"/>
              <a:cs typeface="Times New Roman" panose="02020603050405020304" pitchFamily="18" charset="0"/>
            </a:endParaRPr>
          </a:p>
        </p:txBody>
      </p:sp>
      <p:sp>
        <p:nvSpPr>
          <p:cNvPr id="6" name="Shape 2"/>
          <p:cNvSpPr/>
          <p:nvPr/>
        </p:nvSpPr>
        <p:spPr>
          <a:xfrm>
            <a:off x="4851818" y="2099046"/>
            <a:ext cx="499943" cy="499943"/>
          </a:xfrm>
          <a:prstGeom prst="roundRect">
            <a:avLst>
              <a:gd name="adj" fmla="val 20000"/>
            </a:avLst>
          </a:prstGeom>
          <a:noFill/>
          <a:ln w="7620">
            <a:solidFill>
              <a:schemeClr val="accent2"/>
            </a:solidFill>
            <a:prstDash val="solid"/>
          </a:ln>
        </p:spPr>
      </p:sp>
      <p:sp>
        <p:nvSpPr>
          <p:cNvPr id="7" name="Text 3"/>
          <p:cNvSpPr/>
          <p:nvPr/>
        </p:nvSpPr>
        <p:spPr>
          <a:xfrm>
            <a:off x="5065466" y="2098338"/>
            <a:ext cx="120372" cy="416481"/>
          </a:xfrm>
          <a:prstGeom prst="rect">
            <a:avLst/>
          </a:prstGeom>
          <a:noFill/>
          <a:ln/>
        </p:spPr>
        <p:txBody>
          <a:bodyPr wrap="none" rtlCol="0" anchor="t"/>
          <a:lstStyle/>
          <a:p>
            <a:pPr marL="0" indent="0" algn="ctr">
              <a:lnSpc>
                <a:spcPts val="3281"/>
              </a:lnSpc>
              <a:buNone/>
            </a:pPr>
            <a:r>
              <a:rPr lang="en-US" sz="2624" dirty="0">
                <a:solidFill>
                  <a:srgbClr val="DCD7E5"/>
                </a:solidFill>
                <a:latin typeface="Montserrat" pitchFamily="34" charset="0"/>
                <a:ea typeface="Montserrat" pitchFamily="34" charset="-122"/>
                <a:cs typeface="Montserrat" pitchFamily="34" charset="-120"/>
              </a:rPr>
              <a:t>1</a:t>
            </a:r>
            <a:endParaRPr lang="en-US" sz="2624" dirty="0"/>
          </a:p>
        </p:txBody>
      </p:sp>
      <p:sp>
        <p:nvSpPr>
          <p:cNvPr id="8" name="Text 4"/>
          <p:cNvSpPr/>
          <p:nvPr/>
        </p:nvSpPr>
        <p:spPr>
          <a:xfrm>
            <a:off x="5527038" y="2089472"/>
            <a:ext cx="3469241" cy="694373"/>
          </a:xfrm>
          <a:prstGeom prst="rect">
            <a:avLst/>
          </a:prstGeom>
          <a:noFill/>
          <a:ln/>
        </p:spPr>
        <p:txBody>
          <a:bodyPr wrap="square" rtlCol="0" anchor="t"/>
          <a:lstStyle/>
          <a:p>
            <a:pPr marL="0" indent="0">
              <a:lnSpc>
                <a:spcPts val="2734"/>
              </a:lnSpc>
              <a:buNone/>
            </a:pPr>
            <a:r>
              <a:rPr lang="en-IN" sz="2400" dirty="0">
                <a:solidFill>
                  <a:srgbClr val="FFFF00"/>
                </a:solidFill>
                <a:latin typeface="Times New Roman" panose="02020603050405020304" pitchFamily="18" charset="0"/>
                <a:cs typeface="Times New Roman" panose="02020603050405020304" pitchFamily="18" charset="0"/>
              </a:rPr>
              <a:t>Technologies Used</a:t>
            </a:r>
            <a:r>
              <a:rPr lang="en-IN" sz="2400" dirty="0">
                <a:solidFill>
                  <a:srgbClr val="FFFF00"/>
                </a:solidFill>
              </a:rPr>
              <a:t>:</a:t>
            </a:r>
            <a:endParaRPr lang="en-US" sz="2187" dirty="0"/>
          </a:p>
        </p:txBody>
      </p:sp>
      <p:sp>
        <p:nvSpPr>
          <p:cNvPr id="9" name="Text 5"/>
          <p:cNvSpPr/>
          <p:nvPr/>
        </p:nvSpPr>
        <p:spPr>
          <a:xfrm>
            <a:off x="5397246" y="2783845"/>
            <a:ext cx="3658044" cy="694372"/>
          </a:xfrm>
          <a:prstGeom prst="rect">
            <a:avLst/>
          </a:prstGeom>
          <a:noFill/>
          <a:ln/>
        </p:spPr>
        <p:txBody>
          <a:bodyPr wrap="square" rtlCol="0" anchor="t"/>
          <a:lstStyle/>
          <a:p>
            <a:pPr marL="0" indent="0">
              <a:lnSpc>
                <a:spcPts val="2799"/>
              </a:lnSpc>
              <a:buNone/>
            </a:pPr>
            <a:r>
              <a:rPr lang="en-US" sz="1750" b="1" dirty="0" err="1">
                <a:solidFill>
                  <a:schemeClr val="bg1">
                    <a:lumMod val="85000"/>
                  </a:schemeClr>
                </a:solidFill>
                <a:latin typeface="Times New Roman" panose="02020603050405020304" pitchFamily="18" charset="0"/>
                <a:cs typeface="Times New Roman" panose="02020603050405020304" pitchFamily="18" charset="0"/>
              </a:rPr>
              <a:t>Colab</a:t>
            </a:r>
            <a:r>
              <a:rPr lang="en-US" sz="1750" b="1" dirty="0">
                <a:solidFill>
                  <a:schemeClr val="bg1">
                    <a:lumMod val="85000"/>
                  </a:schemeClr>
                </a:solidFill>
                <a:latin typeface="Times New Roman" panose="02020603050405020304" pitchFamily="18" charset="0"/>
                <a:cs typeface="Times New Roman" panose="02020603050405020304" pitchFamily="18" charset="0"/>
              </a:rPr>
              <a:t>, </a:t>
            </a:r>
            <a:r>
              <a:rPr lang="en-US" sz="1750" b="1" dirty="0" err="1">
                <a:solidFill>
                  <a:schemeClr val="bg1">
                    <a:lumMod val="85000"/>
                  </a:schemeClr>
                </a:solidFill>
                <a:latin typeface="Times New Roman" panose="02020603050405020304" pitchFamily="18" charset="0"/>
                <a:cs typeface="Times New Roman" panose="02020603050405020304" pitchFamily="18" charset="0"/>
              </a:rPr>
              <a:t>Streamlit</a:t>
            </a:r>
            <a:r>
              <a:rPr lang="en-US" sz="1750" b="1" dirty="0">
                <a:solidFill>
                  <a:schemeClr val="bg1">
                    <a:lumMod val="85000"/>
                  </a:schemeClr>
                </a:solidFill>
                <a:latin typeface="Times New Roman" panose="02020603050405020304" pitchFamily="18" charset="0"/>
                <a:cs typeface="Times New Roman" panose="02020603050405020304" pitchFamily="18" charset="0"/>
              </a:rPr>
              <a:t> , </a:t>
            </a:r>
            <a:r>
              <a:rPr lang="en-US" sz="1750" b="1" dirty="0" err="1">
                <a:solidFill>
                  <a:schemeClr val="bg1">
                    <a:lumMod val="85000"/>
                  </a:schemeClr>
                </a:solidFill>
                <a:latin typeface="Times New Roman" panose="02020603050405020304" pitchFamily="18" charset="0"/>
                <a:cs typeface="Times New Roman" panose="02020603050405020304" pitchFamily="18" charset="0"/>
              </a:rPr>
              <a:t>Localtunnel</a:t>
            </a:r>
            <a:r>
              <a:rPr lang="en-US" sz="1750" b="1" dirty="0">
                <a:solidFill>
                  <a:schemeClr val="bg1">
                    <a:lumMod val="85000"/>
                  </a:schemeClr>
                </a:solidFill>
                <a:latin typeface="Times New Roman" panose="02020603050405020304" pitchFamily="18" charset="0"/>
                <a:cs typeface="Times New Roman" panose="02020603050405020304" pitchFamily="18" charset="0"/>
              </a:rPr>
              <a:t>, etc</a:t>
            </a:r>
            <a:r>
              <a:rPr lang="en-US" sz="1750" b="1" dirty="0">
                <a:solidFill>
                  <a:schemeClr val="bg1"/>
                </a:solidFill>
                <a:latin typeface="Times New Roman" panose="02020603050405020304" pitchFamily="18" charset="0"/>
                <a:cs typeface="Times New Roman" panose="02020603050405020304" pitchFamily="18" charset="0"/>
              </a:rPr>
              <a:t>.</a:t>
            </a:r>
          </a:p>
        </p:txBody>
      </p:sp>
      <p:sp>
        <p:nvSpPr>
          <p:cNvPr id="10" name="Shape 6"/>
          <p:cNvSpPr/>
          <p:nvPr/>
        </p:nvSpPr>
        <p:spPr>
          <a:xfrm>
            <a:off x="9250198" y="2056046"/>
            <a:ext cx="499943" cy="499943"/>
          </a:xfrm>
          <a:prstGeom prst="roundRect">
            <a:avLst>
              <a:gd name="adj" fmla="val 20000"/>
            </a:avLst>
          </a:prstGeom>
          <a:noFill/>
          <a:ln w="7620">
            <a:solidFill>
              <a:schemeClr val="accent2"/>
            </a:solidFill>
            <a:prstDash val="solid"/>
          </a:ln>
        </p:spPr>
      </p:sp>
      <p:sp>
        <p:nvSpPr>
          <p:cNvPr id="11" name="Text 7"/>
          <p:cNvSpPr/>
          <p:nvPr/>
        </p:nvSpPr>
        <p:spPr>
          <a:xfrm>
            <a:off x="9357245" y="2074754"/>
            <a:ext cx="189309" cy="416481"/>
          </a:xfrm>
          <a:prstGeom prst="rect">
            <a:avLst/>
          </a:prstGeom>
          <a:noFill/>
          <a:ln/>
        </p:spPr>
        <p:txBody>
          <a:bodyPr wrap="none" rtlCol="0" anchor="t"/>
          <a:lstStyle/>
          <a:p>
            <a:pPr marL="0" indent="0" algn="ctr">
              <a:lnSpc>
                <a:spcPts val="3281"/>
              </a:lnSpc>
              <a:buNone/>
            </a:pPr>
            <a:r>
              <a:rPr lang="en-US" sz="2624" dirty="0">
                <a:solidFill>
                  <a:srgbClr val="DCD7E5"/>
                </a:solidFill>
                <a:latin typeface="Montserrat" pitchFamily="34" charset="0"/>
                <a:ea typeface="Montserrat" pitchFamily="34" charset="-122"/>
                <a:cs typeface="Montserrat" pitchFamily="34" charset="-120"/>
              </a:rPr>
              <a:t>2</a:t>
            </a:r>
            <a:endParaRPr lang="en-US" sz="2624" dirty="0"/>
          </a:p>
        </p:txBody>
      </p:sp>
      <p:sp>
        <p:nvSpPr>
          <p:cNvPr id="12" name="Text 8"/>
          <p:cNvSpPr/>
          <p:nvPr/>
        </p:nvSpPr>
        <p:spPr>
          <a:xfrm>
            <a:off x="9884020" y="2033975"/>
            <a:ext cx="3820001" cy="694373"/>
          </a:xfrm>
          <a:prstGeom prst="rect">
            <a:avLst/>
          </a:prstGeom>
          <a:noFill/>
          <a:ln/>
        </p:spPr>
        <p:txBody>
          <a:bodyPr wrap="square" rtlCol="0" anchor="t"/>
          <a:lstStyle/>
          <a:p>
            <a:pPr marL="0" indent="0">
              <a:lnSpc>
                <a:spcPts val="2734"/>
              </a:lnSpc>
              <a:buNone/>
            </a:pPr>
            <a:r>
              <a:rPr lang="en-IN" sz="2400" dirty="0">
                <a:solidFill>
                  <a:srgbClr val="FFFF00"/>
                </a:solidFill>
                <a:latin typeface="Times New Roman" panose="02020603050405020304" pitchFamily="18" charset="0"/>
                <a:cs typeface="Times New Roman" panose="02020603050405020304" pitchFamily="18" charset="0"/>
              </a:rPr>
              <a:t>Libraries used:</a:t>
            </a:r>
            <a:endParaRPr lang="en-US" sz="2187" dirty="0">
              <a:latin typeface="Times New Roman" panose="02020603050405020304" pitchFamily="18" charset="0"/>
              <a:cs typeface="Times New Roman" panose="02020603050405020304" pitchFamily="18" charset="0"/>
            </a:endParaRPr>
          </a:p>
        </p:txBody>
      </p:sp>
      <p:sp>
        <p:nvSpPr>
          <p:cNvPr id="13" name="Text 9"/>
          <p:cNvSpPr/>
          <p:nvPr/>
        </p:nvSpPr>
        <p:spPr>
          <a:xfrm>
            <a:off x="9884020" y="2495701"/>
            <a:ext cx="4228198" cy="1777008"/>
          </a:xfrm>
          <a:prstGeom prst="rect">
            <a:avLst/>
          </a:prstGeom>
          <a:noFill/>
          <a:ln/>
        </p:spPr>
        <p:txBody>
          <a:bodyPr wrap="square" rtlCol="0" anchor="t"/>
          <a:lstStyle/>
          <a:p>
            <a:pPr>
              <a:lnSpc>
                <a:spcPts val="2799"/>
              </a:lnSpc>
            </a:pPr>
            <a:r>
              <a:rPr lang="en-US" sz="1750" b="1" dirty="0" err="1">
                <a:solidFill>
                  <a:schemeClr val="bg1">
                    <a:lumMod val="85000"/>
                  </a:schemeClr>
                </a:solidFill>
                <a:latin typeface="Times New Roman" panose="02020603050405020304" pitchFamily="18" charset="0"/>
                <a:ea typeface="Heebo" pitchFamily="34" charset="-122"/>
                <a:cs typeface="Times New Roman" panose="02020603050405020304" pitchFamily="18" charset="0"/>
              </a:rPr>
              <a:t>Skimage</a:t>
            </a:r>
            <a:r>
              <a:rPr lang="en-US" sz="1750" b="1" dirty="0">
                <a:solidFill>
                  <a:schemeClr val="bg1">
                    <a:lumMod val="85000"/>
                  </a:schemeClr>
                </a:solidFill>
                <a:latin typeface="Times New Roman" panose="02020603050405020304" pitchFamily="18" charset="0"/>
                <a:ea typeface="Heebo" pitchFamily="34" charset="-122"/>
                <a:cs typeface="Times New Roman" panose="02020603050405020304" pitchFamily="18" charset="0"/>
              </a:rPr>
              <a:t>, matplotlib, NumPy, </a:t>
            </a:r>
            <a:r>
              <a:rPr lang="en-US" sz="1750" b="1" dirty="0" err="1">
                <a:solidFill>
                  <a:schemeClr val="bg1">
                    <a:lumMod val="85000"/>
                  </a:schemeClr>
                </a:solidFill>
                <a:latin typeface="Times New Roman" panose="02020603050405020304" pitchFamily="18" charset="0"/>
                <a:ea typeface="Heebo" pitchFamily="34" charset="-122"/>
                <a:cs typeface="Times New Roman" panose="02020603050405020304" pitchFamily="18" charset="0"/>
              </a:rPr>
              <a:t>Scipy.nd_image</a:t>
            </a:r>
            <a:r>
              <a:rPr lang="en-US" sz="1750" b="1" dirty="0">
                <a:solidFill>
                  <a:schemeClr val="bg1">
                    <a:lumMod val="85000"/>
                  </a:schemeClr>
                </a:solidFill>
                <a:latin typeface="Times New Roman" panose="02020603050405020304" pitchFamily="18" charset="0"/>
                <a:ea typeface="Heebo" pitchFamily="34" charset="-122"/>
                <a:cs typeface="Times New Roman" panose="02020603050405020304" pitchFamily="18" charset="0"/>
              </a:rPr>
              <a:t>, Pandas, </a:t>
            </a:r>
            <a:r>
              <a:rPr lang="en-US" sz="1750" b="1" dirty="0" err="1">
                <a:solidFill>
                  <a:schemeClr val="bg1">
                    <a:lumMod val="85000"/>
                  </a:schemeClr>
                </a:solidFill>
                <a:latin typeface="Times New Roman" panose="02020603050405020304" pitchFamily="18" charset="0"/>
                <a:ea typeface="Heebo" pitchFamily="34" charset="-122"/>
                <a:cs typeface="Times New Roman" panose="02020603050405020304" pitchFamily="18" charset="0"/>
              </a:rPr>
              <a:t>SkLearn</a:t>
            </a:r>
            <a:r>
              <a:rPr lang="en-US" sz="1750" b="1" dirty="0">
                <a:solidFill>
                  <a:schemeClr val="bg1">
                    <a:lumMod val="85000"/>
                  </a:schemeClr>
                </a:solidFill>
                <a:latin typeface="Times New Roman" panose="02020603050405020304" pitchFamily="18" charset="0"/>
                <a:ea typeface="Heebo" pitchFamily="34" charset="-122"/>
                <a:cs typeface="Times New Roman" panose="02020603050405020304" pitchFamily="18" charset="0"/>
              </a:rPr>
              <a:t>, </a:t>
            </a:r>
            <a:r>
              <a:rPr lang="en-US" sz="1750" b="1" dirty="0" err="1">
                <a:solidFill>
                  <a:schemeClr val="bg1">
                    <a:lumMod val="85000"/>
                  </a:schemeClr>
                </a:solidFill>
                <a:latin typeface="Times New Roman" panose="02020603050405020304" pitchFamily="18" charset="0"/>
                <a:ea typeface="Heebo" pitchFamily="34" charset="-122"/>
                <a:cs typeface="Times New Roman" panose="02020603050405020304" pitchFamily="18" charset="0"/>
              </a:rPr>
              <a:t>Natsort,joblib</a:t>
            </a:r>
            <a:r>
              <a:rPr lang="en-US" sz="1750" b="1" dirty="0">
                <a:solidFill>
                  <a:schemeClr val="bg1">
                    <a:lumMod val="85000"/>
                  </a:schemeClr>
                </a:solidFill>
                <a:latin typeface="Times New Roman" panose="02020603050405020304" pitchFamily="18" charset="0"/>
                <a:ea typeface="Heebo" pitchFamily="34" charset="-122"/>
                <a:cs typeface="Times New Roman" panose="02020603050405020304" pitchFamily="18" charset="0"/>
              </a:rPr>
              <a:t>, </a:t>
            </a:r>
            <a:r>
              <a:rPr lang="en-US" sz="1750" b="1" dirty="0" err="1">
                <a:solidFill>
                  <a:schemeClr val="bg1">
                    <a:lumMod val="85000"/>
                  </a:schemeClr>
                </a:solidFill>
                <a:latin typeface="Times New Roman" panose="02020603050405020304" pitchFamily="18" charset="0"/>
                <a:ea typeface="Heebo" pitchFamily="34" charset="-122"/>
                <a:cs typeface="Times New Roman" panose="02020603050405020304" pitchFamily="18" charset="0"/>
              </a:rPr>
              <a:t>XGBoost</a:t>
            </a:r>
            <a:r>
              <a:rPr lang="en-US" sz="1750" b="1" dirty="0">
                <a:solidFill>
                  <a:schemeClr val="bg1">
                    <a:lumMod val="85000"/>
                  </a:schemeClr>
                </a:solidFill>
                <a:latin typeface="Times New Roman" panose="02020603050405020304" pitchFamily="18" charset="0"/>
                <a:ea typeface="Heebo" pitchFamily="34" charset="-122"/>
                <a:cs typeface="Times New Roman" panose="02020603050405020304" pitchFamily="18" charset="0"/>
              </a:rPr>
              <a:t>, Ensemble, Pickle, Local tunnel etc.</a:t>
            </a:r>
            <a:endParaRPr lang="en-US" sz="1750" b="1" dirty="0">
              <a:solidFill>
                <a:schemeClr val="bg1">
                  <a:lumMod val="85000"/>
                </a:schemeClr>
              </a:solidFill>
              <a:latin typeface="Times New Roman" panose="02020603050405020304" pitchFamily="18" charset="0"/>
              <a:cs typeface="Times New Roman" panose="02020603050405020304" pitchFamily="18" charset="0"/>
            </a:endParaRPr>
          </a:p>
        </p:txBody>
      </p:sp>
      <p:sp>
        <p:nvSpPr>
          <p:cNvPr id="14" name="Shape 10"/>
          <p:cNvSpPr/>
          <p:nvPr/>
        </p:nvSpPr>
        <p:spPr>
          <a:xfrm>
            <a:off x="4850757" y="4092518"/>
            <a:ext cx="499943" cy="499943"/>
          </a:xfrm>
          <a:prstGeom prst="roundRect">
            <a:avLst>
              <a:gd name="adj" fmla="val 20000"/>
            </a:avLst>
          </a:prstGeom>
          <a:noFill/>
          <a:ln w="7620">
            <a:solidFill>
              <a:schemeClr val="accent2"/>
            </a:solidFill>
            <a:prstDash val="solid"/>
          </a:ln>
        </p:spPr>
      </p:sp>
      <p:sp>
        <p:nvSpPr>
          <p:cNvPr id="15" name="Text 11"/>
          <p:cNvSpPr/>
          <p:nvPr/>
        </p:nvSpPr>
        <p:spPr>
          <a:xfrm>
            <a:off x="5006729" y="4134250"/>
            <a:ext cx="188000" cy="416481"/>
          </a:xfrm>
          <a:prstGeom prst="rect">
            <a:avLst/>
          </a:prstGeom>
          <a:noFill/>
          <a:ln/>
        </p:spPr>
        <p:txBody>
          <a:bodyPr wrap="none" rtlCol="0" anchor="t"/>
          <a:lstStyle/>
          <a:p>
            <a:pPr marL="0" indent="0" algn="ctr">
              <a:lnSpc>
                <a:spcPts val="3281"/>
              </a:lnSpc>
              <a:buNone/>
            </a:pPr>
            <a:r>
              <a:rPr lang="en-US" sz="2624" dirty="0">
                <a:solidFill>
                  <a:srgbClr val="DCD7E5"/>
                </a:solidFill>
                <a:latin typeface="Montserrat" pitchFamily="34" charset="0"/>
                <a:ea typeface="Montserrat" pitchFamily="34" charset="-122"/>
                <a:cs typeface="Montserrat" pitchFamily="34" charset="-120"/>
              </a:rPr>
              <a:t>3</a:t>
            </a:r>
            <a:endParaRPr lang="en-US" sz="2624" dirty="0"/>
          </a:p>
        </p:txBody>
      </p:sp>
      <p:sp>
        <p:nvSpPr>
          <p:cNvPr id="16" name="Text 12"/>
          <p:cNvSpPr/>
          <p:nvPr/>
        </p:nvSpPr>
        <p:spPr>
          <a:xfrm>
            <a:off x="5563219" y="4116135"/>
            <a:ext cx="3303268" cy="347186"/>
          </a:xfrm>
          <a:prstGeom prst="rect">
            <a:avLst/>
          </a:prstGeom>
          <a:noFill/>
          <a:ln/>
        </p:spPr>
        <p:txBody>
          <a:bodyPr wrap="none" rtlCol="0" anchor="t"/>
          <a:lstStyle/>
          <a:p>
            <a:r>
              <a:rPr lang="en-IN" sz="2400" dirty="0">
                <a:solidFill>
                  <a:srgbClr val="FFFF00"/>
                </a:solidFill>
                <a:latin typeface="Times New Roman" panose="02020603050405020304" pitchFamily="18" charset="0"/>
                <a:cs typeface="Times New Roman" panose="02020603050405020304" pitchFamily="18" charset="0"/>
              </a:rPr>
              <a:t>Applications(ML Algorithms</a:t>
            </a:r>
            <a:r>
              <a:rPr lang="en-IN" sz="2400" dirty="0">
                <a:solidFill>
                  <a:schemeClr val="bg1"/>
                </a:solidFill>
                <a:latin typeface="Times New Roman" panose="02020603050405020304" pitchFamily="18" charset="0"/>
                <a:cs typeface="Times New Roman" panose="02020603050405020304" pitchFamily="18" charset="0"/>
              </a:rPr>
              <a:t>):</a:t>
            </a:r>
          </a:p>
        </p:txBody>
      </p:sp>
      <p:sp>
        <p:nvSpPr>
          <p:cNvPr id="17" name="Text 13"/>
          <p:cNvSpPr/>
          <p:nvPr/>
        </p:nvSpPr>
        <p:spPr>
          <a:xfrm>
            <a:off x="5527038" y="4839179"/>
            <a:ext cx="7738141" cy="3051450"/>
          </a:xfrm>
          <a:prstGeom prst="rect">
            <a:avLst/>
          </a:prstGeom>
          <a:noFill/>
          <a:ln/>
        </p:spPr>
        <p:txBody>
          <a:bodyPr wrap="square" rtlCol="0" anchor="t"/>
          <a:lstStyle/>
          <a:p>
            <a:r>
              <a:rPr lang="en-IN" sz="1800" dirty="0">
                <a:solidFill>
                  <a:schemeClr val="bg1">
                    <a:lumMod val="85000"/>
                  </a:schemeClr>
                </a:solidFill>
                <a:latin typeface="Times New Roman" panose="02020603050405020304" pitchFamily="18" charset="0"/>
                <a:cs typeface="Times New Roman" panose="02020603050405020304" pitchFamily="18" charset="0"/>
              </a:rPr>
              <a:t>1.K-Nearest Neighbour(KNN)</a:t>
            </a:r>
          </a:p>
          <a:p>
            <a:r>
              <a:rPr lang="en-IN" sz="1800" dirty="0">
                <a:solidFill>
                  <a:schemeClr val="bg1">
                    <a:lumMod val="85000"/>
                  </a:schemeClr>
                </a:solidFill>
                <a:latin typeface="Times New Roman" panose="02020603050405020304" pitchFamily="18" charset="0"/>
                <a:cs typeface="Times New Roman" panose="02020603050405020304" pitchFamily="18" charset="0"/>
              </a:rPr>
              <a:t>2.Logistic Regression</a:t>
            </a:r>
          </a:p>
          <a:p>
            <a:r>
              <a:rPr lang="en-IN" sz="1800" dirty="0">
                <a:solidFill>
                  <a:schemeClr val="bg1">
                    <a:lumMod val="85000"/>
                  </a:schemeClr>
                </a:solidFill>
                <a:latin typeface="Times New Roman" panose="02020603050405020304" pitchFamily="18" charset="0"/>
                <a:cs typeface="Times New Roman" panose="02020603050405020304" pitchFamily="18" charset="0"/>
              </a:rPr>
              <a:t>3.Support Vector Machine(SVM)</a:t>
            </a:r>
          </a:p>
          <a:p>
            <a:r>
              <a:rPr lang="en-IN" sz="1800" dirty="0">
                <a:solidFill>
                  <a:schemeClr val="bg1">
                    <a:lumMod val="85000"/>
                  </a:schemeClr>
                </a:solidFill>
                <a:latin typeface="Times New Roman" panose="02020603050405020304" pitchFamily="18" charset="0"/>
                <a:cs typeface="Times New Roman" panose="02020603050405020304" pitchFamily="18" charset="0"/>
              </a:rPr>
              <a:t>4.XGBoost</a:t>
            </a:r>
          </a:p>
          <a:p>
            <a:r>
              <a:rPr lang="en-IN" sz="1800" dirty="0">
                <a:solidFill>
                  <a:schemeClr val="bg1">
                    <a:lumMod val="85000"/>
                  </a:schemeClr>
                </a:solidFill>
                <a:latin typeface="Times New Roman" panose="02020603050405020304" pitchFamily="18" charset="0"/>
                <a:cs typeface="Times New Roman" panose="02020603050405020304" pitchFamily="18" charset="0"/>
              </a:rPr>
              <a:t>5. Voting Based Ensemble Classifier with </a:t>
            </a:r>
            <a:r>
              <a:rPr lang="en-IN" sz="1800" dirty="0" err="1">
                <a:solidFill>
                  <a:schemeClr val="bg1">
                    <a:lumMod val="85000"/>
                  </a:schemeClr>
                </a:solidFill>
                <a:latin typeface="Times New Roman" panose="02020603050405020304" pitchFamily="18" charset="0"/>
                <a:cs typeface="Times New Roman" panose="02020603050405020304" pitchFamily="18" charset="0"/>
              </a:rPr>
              <a:t>GridSearchCV</a:t>
            </a:r>
            <a:endParaRPr lang="en-IN" sz="1800" dirty="0">
              <a:solidFill>
                <a:schemeClr val="bg1">
                  <a:lumMod val="85000"/>
                </a:schemeClr>
              </a:solidFill>
              <a:latin typeface="Times New Roman" panose="02020603050405020304" pitchFamily="18" charset="0"/>
              <a:cs typeface="Times New Roman" panose="02020603050405020304" pitchFamily="18" charset="0"/>
            </a:endParaRPr>
          </a:p>
          <a:p>
            <a:r>
              <a:rPr lang="en-IN" sz="1800" dirty="0">
                <a:solidFill>
                  <a:schemeClr val="bg1">
                    <a:lumMod val="85000"/>
                  </a:schemeClr>
                </a:solidFill>
                <a:latin typeface="Times New Roman" panose="02020603050405020304" pitchFamily="18" charset="0"/>
                <a:cs typeface="Times New Roman" panose="02020603050405020304" pitchFamily="18" charset="0"/>
              </a:rPr>
              <a:t>6.Streamlit</a:t>
            </a:r>
          </a:p>
          <a:p>
            <a:pPr marL="0" indent="0">
              <a:lnSpc>
                <a:spcPts val="2799"/>
              </a:lnSpc>
              <a:buNone/>
            </a:pPr>
            <a:endParaRPr lang="en-US" sz="1750" dirty="0">
              <a:solidFill>
                <a:srgbClr val="DCD7E5"/>
              </a:solidFill>
              <a:latin typeface="Times New Roman" panose="02020603050405020304" pitchFamily="18" charset="0"/>
              <a:ea typeface="Heebo" pitchFamily="34" charset="-122"/>
              <a:cs typeface="Times New Roman" panose="02020603050405020304" pitchFamily="18" charset="0"/>
            </a:endParaRPr>
          </a:p>
          <a:p>
            <a:pPr marL="0" indent="0">
              <a:lnSpc>
                <a:spcPts val="2799"/>
              </a:lnSpc>
              <a:buNone/>
            </a:pPr>
            <a:r>
              <a:rPr lang="en-US" sz="1750" dirty="0">
                <a:solidFill>
                  <a:srgbClr val="DCD7E5"/>
                </a:solidFill>
                <a:latin typeface="Times New Roman" panose="02020603050405020304" pitchFamily="18" charset="0"/>
                <a:ea typeface="Heebo" pitchFamily="34" charset="-122"/>
                <a:cs typeface="Times New Roman" panose="02020603050405020304" pitchFamily="18" charset="0"/>
              </a:rPr>
              <a:t>Developing advanced techniques, like deep learning, can enhance the accuracy and speed of CVD detection, leading to earlier interventions and better patient outcomes.</a:t>
            </a:r>
            <a:endParaRPr lang="en-US" sz="1750" dirty="0">
              <a:latin typeface="Times New Roman" panose="02020603050405020304" pitchFamily="18" charset="0"/>
              <a:cs typeface="Times New Roman" panose="02020603050405020304" pitchFamily="18" charset="0"/>
            </a:endParaRPr>
          </a:p>
        </p:txBody>
      </p:sp>
      <p:pic>
        <p:nvPicPr>
          <p:cNvPr id="22" name="Picture 21">
            <a:extLst>
              <a:ext uri="{FF2B5EF4-FFF2-40B4-BE49-F238E27FC236}">
                <a16:creationId xmlns:a16="http://schemas.microsoft.com/office/drawing/2014/main" id="{59565FA4-D8A4-4713-8DE0-F9CF97A2D8FA}"/>
              </a:ext>
            </a:extLst>
          </p:cNvPr>
          <p:cNvPicPr>
            <a:picLocks noChangeAspect="1"/>
          </p:cNvPicPr>
          <p:nvPr/>
        </p:nvPicPr>
        <p:blipFill>
          <a:blip r:embed="rId4"/>
          <a:stretch>
            <a:fillRect/>
          </a:stretch>
        </p:blipFill>
        <p:spPr>
          <a:xfrm>
            <a:off x="417442" y="2585653"/>
            <a:ext cx="2153480" cy="609653"/>
          </a:xfrm>
          <a:prstGeom prst="rect">
            <a:avLst/>
          </a:prstGeom>
        </p:spPr>
      </p:pic>
      <p:pic>
        <p:nvPicPr>
          <p:cNvPr id="23" name="Picture 22">
            <a:extLst>
              <a:ext uri="{FF2B5EF4-FFF2-40B4-BE49-F238E27FC236}">
                <a16:creationId xmlns:a16="http://schemas.microsoft.com/office/drawing/2014/main" id="{B8BFEEAD-CC69-F3F1-FFBA-DD507D812369}"/>
              </a:ext>
            </a:extLst>
          </p:cNvPr>
          <p:cNvPicPr>
            <a:picLocks noChangeAspect="1"/>
          </p:cNvPicPr>
          <p:nvPr/>
        </p:nvPicPr>
        <p:blipFill>
          <a:blip r:embed="rId5"/>
          <a:stretch>
            <a:fillRect/>
          </a:stretch>
        </p:blipFill>
        <p:spPr>
          <a:xfrm>
            <a:off x="5286" y="-409434"/>
            <a:ext cx="4632952" cy="8639033"/>
          </a:xfrm>
          <a:prstGeom prst="rect">
            <a:avLst/>
          </a:prstGeom>
        </p:spPr>
      </p:pic>
    </p:spTree>
    <p:extLst>
      <p:ext uri="{BB962C8B-B14F-4D97-AF65-F5344CB8AC3E}">
        <p14:creationId xmlns:p14="http://schemas.microsoft.com/office/powerpoint/2010/main" val="4256715470"/>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815009"/>
            <a:ext cx="14431617" cy="9044609"/>
          </a:xfrm>
          <a:prstGeom prst="rect">
            <a:avLst/>
          </a:prstGeom>
        </p:spPr>
      </p:pic>
      <p:sp>
        <p:nvSpPr>
          <p:cNvPr id="3" name="Shape 0"/>
          <p:cNvSpPr/>
          <p:nvPr/>
        </p:nvSpPr>
        <p:spPr>
          <a:xfrm>
            <a:off x="0" y="-890222"/>
            <a:ext cx="14534866" cy="9048409"/>
          </a:xfrm>
          <a:prstGeom prst="rect">
            <a:avLst/>
          </a:prstGeom>
          <a:solidFill>
            <a:srgbClr val="0D0A2C">
              <a:alpha val="75000"/>
            </a:srgbClr>
          </a:solidFill>
          <a:ln/>
        </p:spPr>
        <p:txBody>
          <a:bodyPr/>
          <a:lstStyle/>
          <a:p>
            <a:endParaRPr lang="en-IN" dirty="0"/>
          </a:p>
        </p:txBody>
      </p:sp>
      <p:sp>
        <p:nvSpPr>
          <p:cNvPr id="5" name="Text 1"/>
          <p:cNvSpPr/>
          <p:nvPr/>
        </p:nvSpPr>
        <p:spPr>
          <a:xfrm>
            <a:off x="4830121" y="421025"/>
            <a:ext cx="8458350" cy="864509"/>
          </a:xfrm>
          <a:prstGeom prst="rect">
            <a:avLst/>
          </a:prstGeom>
          <a:noFill/>
          <a:ln/>
        </p:spPr>
        <p:txBody>
          <a:bodyPr wrap="square" rtlCol="0" anchor="t"/>
          <a:lstStyle/>
          <a:p>
            <a:pPr>
              <a:lnSpc>
                <a:spcPct val="107000"/>
              </a:lnSpc>
              <a:spcAft>
                <a:spcPts val="800"/>
              </a:spcAft>
            </a:pPr>
            <a:r>
              <a:rPr lang="en-IN" sz="4400" b="1" kern="100" dirty="0">
                <a:solidFill>
                  <a:srgbClr val="FFFF00"/>
                </a:solidFill>
                <a:effectLst/>
                <a:latin typeface="Times New Roman" panose="02020603050405020304" pitchFamily="18" charset="0"/>
                <a:ea typeface="Calibri" panose="020F0502020204030204" pitchFamily="34" charset="0"/>
                <a:cs typeface="Times New Roman" panose="02020603050405020304" pitchFamily="18" charset="0"/>
              </a:rPr>
              <a:t>Used Dataset:</a:t>
            </a:r>
            <a:endParaRPr lang="en-IN" sz="4400" kern="100" dirty="0">
              <a:solidFill>
                <a:srgbClr val="FFFF00"/>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Shape 2"/>
          <p:cNvSpPr/>
          <p:nvPr/>
        </p:nvSpPr>
        <p:spPr>
          <a:xfrm>
            <a:off x="4849508" y="3442365"/>
            <a:ext cx="499943" cy="499943"/>
          </a:xfrm>
          <a:prstGeom prst="roundRect">
            <a:avLst>
              <a:gd name="adj" fmla="val 20000"/>
            </a:avLst>
          </a:prstGeom>
          <a:noFill/>
          <a:ln w="7620">
            <a:solidFill>
              <a:schemeClr val="accent2"/>
            </a:solidFill>
            <a:prstDash val="solid"/>
          </a:ln>
        </p:spPr>
      </p:sp>
      <p:sp>
        <p:nvSpPr>
          <p:cNvPr id="7" name="Text 3"/>
          <p:cNvSpPr/>
          <p:nvPr/>
        </p:nvSpPr>
        <p:spPr>
          <a:xfrm>
            <a:off x="5025497" y="3488290"/>
            <a:ext cx="120372" cy="416481"/>
          </a:xfrm>
          <a:prstGeom prst="rect">
            <a:avLst/>
          </a:prstGeom>
          <a:noFill/>
          <a:ln/>
        </p:spPr>
        <p:txBody>
          <a:bodyPr wrap="none" rtlCol="0" anchor="t"/>
          <a:lstStyle/>
          <a:p>
            <a:pPr marL="0" indent="0" algn="ctr">
              <a:lnSpc>
                <a:spcPts val="3281"/>
              </a:lnSpc>
              <a:buNone/>
            </a:pPr>
            <a:r>
              <a:rPr lang="en-US" sz="2624" dirty="0">
                <a:solidFill>
                  <a:srgbClr val="DCD7E5"/>
                </a:solidFill>
                <a:latin typeface="Montserrat" pitchFamily="34" charset="0"/>
                <a:ea typeface="Montserrat" pitchFamily="34" charset="-122"/>
                <a:cs typeface="Montserrat" pitchFamily="34" charset="-120"/>
              </a:rPr>
              <a:t>1</a:t>
            </a:r>
            <a:endParaRPr lang="en-US" sz="2624" dirty="0"/>
          </a:p>
        </p:txBody>
      </p:sp>
      <p:sp>
        <p:nvSpPr>
          <p:cNvPr id="10" name="Shape 6"/>
          <p:cNvSpPr/>
          <p:nvPr/>
        </p:nvSpPr>
        <p:spPr>
          <a:xfrm>
            <a:off x="4839311" y="4277294"/>
            <a:ext cx="499943" cy="499943"/>
          </a:xfrm>
          <a:prstGeom prst="roundRect">
            <a:avLst>
              <a:gd name="adj" fmla="val 20000"/>
            </a:avLst>
          </a:prstGeom>
          <a:noFill/>
          <a:ln w="7620">
            <a:solidFill>
              <a:schemeClr val="accent2"/>
            </a:solidFill>
            <a:prstDash val="solid"/>
          </a:ln>
        </p:spPr>
      </p:sp>
      <p:sp>
        <p:nvSpPr>
          <p:cNvPr id="11" name="Text 7"/>
          <p:cNvSpPr/>
          <p:nvPr/>
        </p:nvSpPr>
        <p:spPr>
          <a:xfrm>
            <a:off x="5004826" y="4275432"/>
            <a:ext cx="189309" cy="416481"/>
          </a:xfrm>
          <a:prstGeom prst="rect">
            <a:avLst/>
          </a:prstGeom>
          <a:noFill/>
          <a:ln/>
        </p:spPr>
        <p:txBody>
          <a:bodyPr wrap="none" rtlCol="0" anchor="t"/>
          <a:lstStyle/>
          <a:p>
            <a:pPr marL="0" indent="0" algn="ctr">
              <a:lnSpc>
                <a:spcPts val="3281"/>
              </a:lnSpc>
              <a:buNone/>
            </a:pPr>
            <a:r>
              <a:rPr lang="en-US" sz="2624" dirty="0">
                <a:solidFill>
                  <a:srgbClr val="DCD7E5"/>
                </a:solidFill>
                <a:latin typeface="Montserrat" pitchFamily="34" charset="0"/>
                <a:ea typeface="Montserrat" pitchFamily="34" charset="-122"/>
                <a:cs typeface="Montserrat" pitchFamily="34" charset="-120"/>
              </a:rPr>
              <a:t>2</a:t>
            </a:r>
            <a:endParaRPr lang="en-US" sz="2624" dirty="0"/>
          </a:p>
        </p:txBody>
      </p:sp>
      <p:sp>
        <p:nvSpPr>
          <p:cNvPr id="15" name="Text 11"/>
          <p:cNvSpPr/>
          <p:nvPr/>
        </p:nvSpPr>
        <p:spPr>
          <a:xfrm>
            <a:off x="4991683" y="5243284"/>
            <a:ext cx="188000" cy="416481"/>
          </a:xfrm>
          <a:prstGeom prst="rect">
            <a:avLst/>
          </a:prstGeom>
          <a:noFill/>
          <a:ln/>
        </p:spPr>
        <p:txBody>
          <a:bodyPr wrap="none" rtlCol="0" anchor="t"/>
          <a:lstStyle/>
          <a:p>
            <a:pPr marL="0" indent="0" algn="ctr">
              <a:lnSpc>
                <a:spcPts val="3281"/>
              </a:lnSpc>
              <a:buNone/>
            </a:pPr>
            <a:r>
              <a:rPr lang="en-US" sz="2624" dirty="0">
                <a:solidFill>
                  <a:srgbClr val="DCD7E5"/>
                </a:solidFill>
                <a:latin typeface="Montserrat" pitchFamily="34" charset="0"/>
                <a:ea typeface="Montserrat" pitchFamily="34" charset="-122"/>
                <a:cs typeface="Montserrat" pitchFamily="34" charset="-120"/>
              </a:rPr>
              <a:t>3</a:t>
            </a:r>
            <a:endParaRPr lang="en-US" sz="2624" dirty="0"/>
          </a:p>
        </p:txBody>
      </p:sp>
      <p:pic>
        <p:nvPicPr>
          <p:cNvPr id="22" name="Picture 21">
            <a:extLst>
              <a:ext uri="{FF2B5EF4-FFF2-40B4-BE49-F238E27FC236}">
                <a16:creationId xmlns:a16="http://schemas.microsoft.com/office/drawing/2014/main" id="{59565FA4-D8A4-4713-8DE0-F9CF97A2D8FA}"/>
              </a:ext>
            </a:extLst>
          </p:cNvPr>
          <p:cNvPicPr>
            <a:picLocks noChangeAspect="1"/>
          </p:cNvPicPr>
          <p:nvPr/>
        </p:nvPicPr>
        <p:blipFill>
          <a:blip r:embed="rId4"/>
          <a:stretch>
            <a:fillRect/>
          </a:stretch>
        </p:blipFill>
        <p:spPr>
          <a:xfrm>
            <a:off x="417442" y="2585653"/>
            <a:ext cx="2153480" cy="609653"/>
          </a:xfrm>
          <a:prstGeom prst="rect">
            <a:avLst/>
          </a:prstGeom>
        </p:spPr>
      </p:pic>
      <p:sp>
        <p:nvSpPr>
          <p:cNvPr id="4" name="TextBox 3">
            <a:extLst>
              <a:ext uri="{FF2B5EF4-FFF2-40B4-BE49-F238E27FC236}">
                <a16:creationId xmlns:a16="http://schemas.microsoft.com/office/drawing/2014/main" id="{7C2D09DC-029B-F5D5-387B-FD05B55A3025}"/>
              </a:ext>
            </a:extLst>
          </p:cNvPr>
          <p:cNvSpPr txBox="1"/>
          <p:nvPr/>
        </p:nvSpPr>
        <p:spPr>
          <a:xfrm>
            <a:off x="4839310" y="1439824"/>
            <a:ext cx="7262719" cy="1069395"/>
          </a:xfrm>
          <a:prstGeom prst="rect">
            <a:avLst/>
          </a:prstGeom>
          <a:noFill/>
        </p:spPr>
        <p:txBody>
          <a:bodyPr wrap="square" rtlCol="0">
            <a:spAutoFit/>
          </a:bodyPr>
          <a:lstStyle/>
          <a:p>
            <a:pPr>
              <a:lnSpc>
                <a:spcPct val="107000"/>
              </a:lnSpc>
              <a:spcAft>
                <a:spcPts val="800"/>
              </a:spcAft>
            </a:pPr>
            <a:r>
              <a:rPr lang="en-IN"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ECG images</a:t>
            </a:r>
            <a:r>
              <a:rPr lang="en-IN" sz="1800" b="1"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N" sz="1800" b="1" kern="100" dirty="0">
                <a:solidFill>
                  <a:srgbClr val="00B0F0"/>
                </a:solidFill>
                <a:effectLst/>
                <a:latin typeface="Times New Roman" panose="02020603050405020304" pitchFamily="18" charset="0"/>
                <a:ea typeface="Calibri" panose="020F0502020204030204" pitchFamily="34" charset="0"/>
                <a:cs typeface="Times New Roman" panose="02020603050405020304" pitchFamily="18" charset="0"/>
              </a:rPr>
              <a:t>https://data.mendeley.com/datasets/gwbz3fsgp8/2</a:t>
            </a:r>
            <a:endParaRPr lang="en-IN" sz="1800" kern="100" dirty="0">
              <a:solidFill>
                <a:srgbClr val="00B0F0"/>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The above dataset contains ECG image signals from both healthy individuals and persons with cardiovascular problems.</a:t>
            </a:r>
            <a:endParaRPr lang="en-IN" sz="18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0" name="Text 11">
            <a:extLst>
              <a:ext uri="{FF2B5EF4-FFF2-40B4-BE49-F238E27FC236}">
                <a16:creationId xmlns:a16="http://schemas.microsoft.com/office/drawing/2014/main" id="{1223C611-EE65-1B12-9D30-2A114424B2C8}"/>
              </a:ext>
            </a:extLst>
          </p:cNvPr>
          <p:cNvSpPr/>
          <p:nvPr/>
        </p:nvSpPr>
        <p:spPr>
          <a:xfrm>
            <a:off x="4957110" y="6089641"/>
            <a:ext cx="259073" cy="416481"/>
          </a:xfrm>
          <a:prstGeom prst="rect">
            <a:avLst/>
          </a:prstGeom>
          <a:noFill/>
          <a:ln/>
        </p:spPr>
        <p:txBody>
          <a:bodyPr wrap="none" rtlCol="0" anchor="t"/>
          <a:lstStyle/>
          <a:p>
            <a:pPr marL="0" indent="0" algn="ctr">
              <a:lnSpc>
                <a:spcPts val="3281"/>
              </a:lnSpc>
              <a:buNone/>
            </a:pPr>
            <a:r>
              <a:rPr lang="en-US" sz="2624" dirty="0">
                <a:solidFill>
                  <a:srgbClr val="DCD7E5"/>
                </a:solidFill>
                <a:latin typeface="Montserrat" pitchFamily="34" charset="0"/>
                <a:ea typeface="Montserrat" pitchFamily="34" charset="-122"/>
                <a:cs typeface="Montserrat" pitchFamily="34" charset="-120"/>
              </a:rPr>
              <a:t>4</a:t>
            </a:r>
            <a:endParaRPr lang="en-US" sz="2624" dirty="0"/>
          </a:p>
        </p:txBody>
      </p:sp>
      <p:sp>
        <p:nvSpPr>
          <p:cNvPr id="21" name="TextBox 20">
            <a:extLst>
              <a:ext uri="{FF2B5EF4-FFF2-40B4-BE49-F238E27FC236}">
                <a16:creationId xmlns:a16="http://schemas.microsoft.com/office/drawing/2014/main" id="{F92C86B7-4080-97D5-4380-CA8CB56F08A5}"/>
              </a:ext>
            </a:extLst>
          </p:cNvPr>
          <p:cNvSpPr txBox="1"/>
          <p:nvPr/>
        </p:nvSpPr>
        <p:spPr>
          <a:xfrm>
            <a:off x="4718591" y="2671068"/>
            <a:ext cx="5848066" cy="374077"/>
          </a:xfrm>
          <a:prstGeom prst="rect">
            <a:avLst/>
          </a:prstGeom>
          <a:noFill/>
        </p:spPr>
        <p:txBody>
          <a:bodyPr wrap="square" rtlCol="0">
            <a:spAutoFit/>
          </a:bodyPr>
          <a:lstStyle/>
          <a:p>
            <a:pPr>
              <a:lnSpc>
                <a:spcPct val="107000"/>
              </a:lnSpc>
              <a:spcAft>
                <a:spcPts val="800"/>
              </a:spcAft>
            </a:pPr>
            <a:r>
              <a:rPr lang="en-IN" sz="1800" b="1" kern="100" dirty="0">
                <a:solidFill>
                  <a:srgbClr val="FFFF00"/>
                </a:solidFill>
                <a:effectLst/>
                <a:latin typeface="Times New Roman" panose="02020603050405020304" pitchFamily="18" charset="0"/>
                <a:ea typeface="Calibri" panose="020F0502020204030204" pitchFamily="34" charset="0"/>
                <a:cs typeface="Times New Roman" panose="02020603050405020304" pitchFamily="18" charset="0"/>
              </a:rPr>
              <a:t>The dataset contains 4 categories of ECG images:</a:t>
            </a:r>
            <a:endParaRPr lang="en-IN" sz="1800" kern="100" dirty="0">
              <a:solidFill>
                <a:srgbClr val="FFFF00"/>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4" name="TextBox 23">
            <a:extLst>
              <a:ext uri="{FF2B5EF4-FFF2-40B4-BE49-F238E27FC236}">
                <a16:creationId xmlns:a16="http://schemas.microsoft.com/office/drawing/2014/main" id="{14D87CCF-3ACF-01EC-40B1-16BCB73CD95F}"/>
              </a:ext>
            </a:extLst>
          </p:cNvPr>
          <p:cNvSpPr txBox="1"/>
          <p:nvPr/>
        </p:nvSpPr>
        <p:spPr>
          <a:xfrm>
            <a:off x="5558045" y="3508178"/>
            <a:ext cx="4810835" cy="374077"/>
          </a:xfrm>
          <a:prstGeom prst="rect">
            <a:avLst/>
          </a:prstGeom>
          <a:noFill/>
        </p:spPr>
        <p:txBody>
          <a:bodyPr wrap="square" rtlCol="0">
            <a:spAutoFit/>
          </a:bodyPr>
          <a:lstStyle/>
          <a:p>
            <a:pPr>
              <a:lnSpc>
                <a:spcPct val="107000"/>
              </a:lnSpc>
              <a:spcAft>
                <a:spcPts val="800"/>
              </a:spcAft>
            </a:pPr>
            <a:r>
              <a:rPr lang="en-IN"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Normal Person ECG Images (284x12=3408)</a:t>
            </a:r>
            <a:endParaRPr lang="en-IN" sz="18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5" name="TextBox 24">
            <a:extLst>
              <a:ext uri="{FF2B5EF4-FFF2-40B4-BE49-F238E27FC236}">
                <a16:creationId xmlns:a16="http://schemas.microsoft.com/office/drawing/2014/main" id="{2BBE066D-90FB-F4F5-1977-55B9B9A63391}"/>
              </a:ext>
            </a:extLst>
          </p:cNvPr>
          <p:cNvSpPr txBox="1"/>
          <p:nvPr/>
        </p:nvSpPr>
        <p:spPr>
          <a:xfrm>
            <a:off x="5490540" y="4291947"/>
            <a:ext cx="4632952" cy="670440"/>
          </a:xfrm>
          <a:prstGeom prst="rect">
            <a:avLst/>
          </a:prstGeom>
          <a:noFill/>
        </p:spPr>
        <p:txBody>
          <a:bodyPr wrap="square" rtlCol="0">
            <a:spAutoFit/>
          </a:bodyPr>
          <a:lstStyle/>
          <a:p>
            <a:pPr>
              <a:lnSpc>
                <a:spcPct val="107000"/>
              </a:lnSpc>
              <a:spcAft>
                <a:spcPts val="800"/>
              </a:spcAft>
            </a:pPr>
            <a:r>
              <a:rPr lang="en-IN"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ECG Images of Myocardial Infarction Patients (240x12=2880)</a:t>
            </a:r>
            <a:endParaRPr lang="en-IN" sz="18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6" name="TextBox 25">
            <a:extLst>
              <a:ext uri="{FF2B5EF4-FFF2-40B4-BE49-F238E27FC236}">
                <a16:creationId xmlns:a16="http://schemas.microsoft.com/office/drawing/2014/main" id="{CCAE628E-7AF1-EEE8-8BF8-275B5D9F8663}"/>
              </a:ext>
            </a:extLst>
          </p:cNvPr>
          <p:cNvSpPr txBox="1"/>
          <p:nvPr/>
        </p:nvSpPr>
        <p:spPr>
          <a:xfrm>
            <a:off x="5496636" y="5182399"/>
            <a:ext cx="5513695" cy="773032"/>
          </a:xfrm>
          <a:prstGeom prst="rect">
            <a:avLst/>
          </a:prstGeom>
          <a:noFill/>
        </p:spPr>
        <p:txBody>
          <a:bodyPr wrap="square" rtlCol="0">
            <a:spAutoFit/>
          </a:bodyPr>
          <a:lstStyle/>
          <a:p>
            <a:pPr>
              <a:lnSpc>
                <a:spcPct val="107000"/>
              </a:lnSpc>
              <a:spcAft>
                <a:spcPts val="800"/>
              </a:spcAft>
            </a:pPr>
            <a:r>
              <a:rPr lang="en-IN"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ECG Images of Patient that have abnormal heartbeat</a:t>
            </a:r>
            <a:endParaRPr lang="en-IN" sz="18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(233x12=2796)</a:t>
            </a:r>
            <a:endParaRPr lang="en-IN" sz="18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7" name="TextBox 26">
            <a:extLst>
              <a:ext uri="{FF2B5EF4-FFF2-40B4-BE49-F238E27FC236}">
                <a16:creationId xmlns:a16="http://schemas.microsoft.com/office/drawing/2014/main" id="{D87A7D21-A903-E549-506F-010E2B7FCDD4}"/>
              </a:ext>
            </a:extLst>
          </p:cNvPr>
          <p:cNvSpPr txBox="1"/>
          <p:nvPr/>
        </p:nvSpPr>
        <p:spPr>
          <a:xfrm>
            <a:off x="5558045" y="6089641"/>
            <a:ext cx="5189448" cy="670440"/>
          </a:xfrm>
          <a:prstGeom prst="rect">
            <a:avLst/>
          </a:prstGeom>
          <a:noFill/>
        </p:spPr>
        <p:txBody>
          <a:bodyPr wrap="square" rtlCol="0">
            <a:spAutoFit/>
          </a:bodyPr>
          <a:lstStyle/>
          <a:p>
            <a:pPr>
              <a:lnSpc>
                <a:spcPct val="107000"/>
              </a:lnSpc>
              <a:spcAft>
                <a:spcPts val="800"/>
              </a:spcAft>
            </a:pPr>
            <a:r>
              <a:rPr lang="en-IN"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ECG Images of Patient that have History of MI (172x12=2064).</a:t>
            </a:r>
            <a:endParaRPr lang="en-IN" sz="18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8" name="TextBox 27">
            <a:extLst>
              <a:ext uri="{FF2B5EF4-FFF2-40B4-BE49-F238E27FC236}">
                <a16:creationId xmlns:a16="http://schemas.microsoft.com/office/drawing/2014/main" id="{44F373A6-9820-C1CD-10BC-6D2B839C132B}"/>
              </a:ext>
            </a:extLst>
          </p:cNvPr>
          <p:cNvSpPr txBox="1"/>
          <p:nvPr/>
        </p:nvSpPr>
        <p:spPr>
          <a:xfrm>
            <a:off x="5558045" y="6859571"/>
            <a:ext cx="4681182" cy="374077"/>
          </a:xfrm>
          <a:prstGeom prst="rect">
            <a:avLst/>
          </a:prstGeom>
          <a:noFill/>
        </p:spPr>
        <p:txBody>
          <a:bodyPr wrap="square" rtlCol="0">
            <a:spAutoFit/>
          </a:bodyPr>
          <a:lstStyle/>
          <a:p>
            <a:pPr>
              <a:lnSpc>
                <a:spcPct val="107000"/>
              </a:lnSpc>
              <a:spcAft>
                <a:spcPts val="800"/>
              </a:spcAft>
            </a:pPr>
            <a:r>
              <a:rPr lang="en-IN" sz="1800" b="1" kern="100" dirty="0">
                <a:solidFill>
                  <a:schemeClr val="accent4"/>
                </a:solidFill>
                <a:effectLst/>
                <a:latin typeface="Times New Roman" panose="02020603050405020304" pitchFamily="18" charset="0"/>
                <a:ea typeface="Calibri" panose="020F0502020204030204" pitchFamily="34" charset="0"/>
                <a:cs typeface="Times New Roman" panose="02020603050405020304" pitchFamily="18" charset="0"/>
              </a:rPr>
              <a:t>(Total Images of data set= 11,148)</a:t>
            </a:r>
            <a:endParaRPr lang="en-IN" sz="1800" kern="100" dirty="0">
              <a:solidFill>
                <a:schemeClr val="accent4"/>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29" name="Picture 28">
            <a:extLst>
              <a:ext uri="{FF2B5EF4-FFF2-40B4-BE49-F238E27FC236}">
                <a16:creationId xmlns:a16="http://schemas.microsoft.com/office/drawing/2014/main" id="{F51C54EF-F35B-A2BF-2119-8F6AD82CF45C}"/>
              </a:ext>
            </a:extLst>
          </p:cNvPr>
          <p:cNvPicPr>
            <a:picLocks noChangeAspect="1"/>
          </p:cNvPicPr>
          <p:nvPr/>
        </p:nvPicPr>
        <p:blipFill>
          <a:blip r:embed="rId5"/>
          <a:stretch>
            <a:fillRect/>
          </a:stretch>
        </p:blipFill>
        <p:spPr>
          <a:xfrm>
            <a:off x="563574" y="-83165"/>
            <a:ext cx="2934270" cy="1840472"/>
          </a:xfrm>
          <a:prstGeom prst="rect">
            <a:avLst/>
          </a:prstGeom>
        </p:spPr>
      </p:pic>
      <p:pic>
        <p:nvPicPr>
          <p:cNvPr id="30" name="Picture 29">
            <a:extLst>
              <a:ext uri="{FF2B5EF4-FFF2-40B4-BE49-F238E27FC236}">
                <a16:creationId xmlns:a16="http://schemas.microsoft.com/office/drawing/2014/main" id="{3D01F79D-05A4-3886-B452-23D9D532F9B2}"/>
              </a:ext>
            </a:extLst>
          </p:cNvPr>
          <p:cNvPicPr>
            <a:picLocks noChangeAspect="1"/>
          </p:cNvPicPr>
          <p:nvPr/>
        </p:nvPicPr>
        <p:blipFill>
          <a:blip r:embed="rId6"/>
          <a:stretch>
            <a:fillRect/>
          </a:stretch>
        </p:blipFill>
        <p:spPr>
          <a:xfrm>
            <a:off x="518763" y="3964625"/>
            <a:ext cx="2982400" cy="1969179"/>
          </a:xfrm>
          <a:prstGeom prst="rect">
            <a:avLst/>
          </a:prstGeom>
        </p:spPr>
      </p:pic>
      <p:pic>
        <p:nvPicPr>
          <p:cNvPr id="31" name="Picture 30">
            <a:extLst>
              <a:ext uri="{FF2B5EF4-FFF2-40B4-BE49-F238E27FC236}">
                <a16:creationId xmlns:a16="http://schemas.microsoft.com/office/drawing/2014/main" id="{FEED8BD1-66FD-258D-8A07-81AECF6F6C65}"/>
              </a:ext>
            </a:extLst>
          </p:cNvPr>
          <p:cNvPicPr>
            <a:picLocks noChangeAspect="1"/>
          </p:cNvPicPr>
          <p:nvPr/>
        </p:nvPicPr>
        <p:blipFill>
          <a:blip r:embed="rId7"/>
          <a:stretch>
            <a:fillRect/>
          </a:stretch>
        </p:blipFill>
        <p:spPr>
          <a:xfrm>
            <a:off x="525856" y="6017229"/>
            <a:ext cx="2968215" cy="1969179"/>
          </a:xfrm>
          <a:prstGeom prst="rect">
            <a:avLst/>
          </a:prstGeom>
        </p:spPr>
      </p:pic>
      <p:pic>
        <p:nvPicPr>
          <p:cNvPr id="32" name="Picture 31">
            <a:extLst>
              <a:ext uri="{FF2B5EF4-FFF2-40B4-BE49-F238E27FC236}">
                <a16:creationId xmlns:a16="http://schemas.microsoft.com/office/drawing/2014/main" id="{BDCE0DE5-16C7-9C3B-3916-60DB1AF12184}"/>
              </a:ext>
            </a:extLst>
          </p:cNvPr>
          <p:cNvPicPr>
            <a:picLocks noChangeAspect="1"/>
          </p:cNvPicPr>
          <p:nvPr/>
        </p:nvPicPr>
        <p:blipFill>
          <a:blip r:embed="rId8"/>
          <a:stretch>
            <a:fillRect/>
          </a:stretch>
        </p:blipFill>
        <p:spPr>
          <a:xfrm>
            <a:off x="529629" y="1911789"/>
            <a:ext cx="2968215" cy="1969179"/>
          </a:xfrm>
          <a:prstGeom prst="rect">
            <a:avLst/>
          </a:prstGeom>
        </p:spPr>
      </p:pic>
      <p:pic>
        <p:nvPicPr>
          <p:cNvPr id="33" name="Picture 32">
            <a:extLst>
              <a:ext uri="{FF2B5EF4-FFF2-40B4-BE49-F238E27FC236}">
                <a16:creationId xmlns:a16="http://schemas.microsoft.com/office/drawing/2014/main" id="{30F9A817-7F4E-9B94-B82A-38914626C208}"/>
              </a:ext>
            </a:extLst>
          </p:cNvPr>
          <p:cNvPicPr>
            <a:picLocks noChangeAspect="1"/>
          </p:cNvPicPr>
          <p:nvPr/>
        </p:nvPicPr>
        <p:blipFill>
          <a:blip r:embed="rId9"/>
          <a:stretch>
            <a:fillRect/>
          </a:stretch>
        </p:blipFill>
        <p:spPr>
          <a:xfrm>
            <a:off x="-61243" y="176103"/>
            <a:ext cx="530398" cy="713294"/>
          </a:xfrm>
          <a:prstGeom prst="rect">
            <a:avLst/>
          </a:prstGeom>
        </p:spPr>
      </p:pic>
      <p:pic>
        <p:nvPicPr>
          <p:cNvPr id="34" name="Picture 33">
            <a:extLst>
              <a:ext uri="{FF2B5EF4-FFF2-40B4-BE49-F238E27FC236}">
                <a16:creationId xmlns:a16="http://schemas.microsoft.com/office/drawing/2014/main" id="{FF13C38C-A023-EF95-F9BA-453DD31608C2}"/>
              </a:ext>
            </a:extLst>
          </p:cNvPr>
          <p:cNvPicPr>
            <a:picLocks noChangeAspect="1"/>
          </p:cNvPicPr>
          <p:nvPr/>
        </p:nvPicPr>
        <p:blipFill>
          <a:blip r:embed="rId10"/>
          <a:stretch>
            <a:fillRect/>
          </a:stretch>
        </p:blipFill>
        <p:spPr>
          <a:xfrm>
            <a:off x="-99947" y="2254173"/>
            <a:ext cx="597460" cy="713294"/>
          </a:xfrm>
          <a:prstGeom prst="rect">
            <a:avLst/>
          </a:prstGeom>
        </p:spPr>
      </p:pic>
      <p:pic>
        <p:nvPicPr>
          <p:cNvPr id="35" name="Picture 34">
            <a:extLst>
              <a:ext uri="{FF2B5EF4-FFF2-40B4-BE49-F238E27FC236}">
                <a16:creationId xmlns:a16="http://schemas.microsoft.com/office/drawing/2014/main" id="{32F4A0D8-FC1C-5306-2985-E74433CE202C}"/>
              </a:ext>
            </a:extLst>
          </p:cNvPr>
          <p:cNvPicPr>
            <a:picLocks noChangeAspect="1"/>
          </p:cNvPicPr>
          <p:nvPr/>
        </p:nvPicPr>
        <p:blipFill>
          <a:blip r:embed="rId11"/>
          <a:stretch>
            <a:fillRect/>
          </a:stretch>
        </p:blipFill>
        <p:spPr>
          <a:xfrm>
            <a:off x="-47282" y="4595617"/>
            <a:ext cx="597460" cy="707197"/>
          </a:xfrm>
          <a:prstGeom prst="rect">
            <a:avLst/>
          </a:prstGeom>
        </p:spPr>
      </p:pic>
      <p:pic>
        <p:nvPicPr>
          <p:cNvPr id="36" name="Picture 35">
            <a:extLst>
              <a:ext uri="{FF2B5EF4-FFF2-40B4-BE49-F238E27FC236}">
                <a16:creationId xmlns:a16="http://schemas.microsoft.com/office/drawing/2014/main" id="{F1D202A3-D5F8-1D04-46A9-8884E5D47CC4}"/>
              </a:ext>
            </a:extLst>
          </p:cNvPr>
          <p:cNvPicPr>
            <a:picLocks noChangeAspect="1"/>
          </p:cNvPicPr>
          <p:nvPr/>
        </p:nvPicPr>
        <p:blipFill>
          <a:blip r:embed="rId12"/>
          <a:stretch>
            <a:fillRect/>
          </a:stretch>
        </p:blipFill>
        <p:spPr>
          <a:xfrm>
            <a:off x="-62523" y="6689963"/>
            <a:ext cx="627942" cy="713294"/>
          </a:xfrm>
          <a:prstGeom prst="rect">
            <a:avLst/>
          </a:prstGeom>
        </p:spPr>
      </p:pic>
      <p:pic>
        <p:nvPicPr>
          <p:cNvPr id="8" name="Picture 7">
            <a:extLst>
              <a:ext uri="{FF2B5EF4-FFF2-40B4-BE49-F238E27FC236}">
                <a16:creationId xmlns:a16="http://schemas.microsoft.com/office/drawing/2014/main" id="{F481DD76-B732-3B79-4E00-427FB9D12FAC}"/>
              </a:ext>
            </a:extLst>
          </p:cNvPr>
          <p:cNvPicPr>
            <a:picLocks noChangeAspect="1"/>
          </p:cNvPicPr>
          <p:nvPr/>
        </p:nvPicPr>
        <p:blipFill>
          <a:blip r:embed="rId13"/>
          <a:stretch>
            <a:fillRect/>
          </a:stretch>
        </p:blipFill>
        <p:spPr>
          <a:xfrm>
            <a:off x="4830121" y="5245702"/>
            <a:ext cx="506012" cy="506012"/>
          </a:xfrm>
          <a:prstGeom prst="rect">
            <a:avLst/>
          </a:prstGeom>
        </p:spPr>
      </p:pic>
      <p:pic>
        <p:nvPicPr>
          <p:cNvPr id="9" name="Picture 8">
            <a:extLst>
              <a:ext uri="{FF2B5EF4-FFF2-40B4-BE49-F238E27FC236}">
                <a16:creationId xmlns:a16="http://schemas.microsoft.com/office/drawing/2014/main" id="{F2DE00FC-C386-129B-D9BF-25292C97666A}"/>
              </a:ext>
            </a:extLst>
          </p:cNvPr>
          <p:cNvPicPr>
            <a:picLocks noChangeAspect="1"/>
          </p:cNvPicPr>
          <p:nvPr/>
        </p:nvPicPr>
        <p:blipFill>
          <a:blip r:embed="rId13"/>
          <a:stretch>
            <a:fillRect/>
          </a:stretch>
        </p:blipFill>
        <p:spPr>
          <a:xfrm>
            <a:off x="4830121" y="6130591"/>
            <a:ext cx="506012" cy="506012"/>
          </a:xfrm>
          <a:prstGeom prst="rect">
            <a:avLst/>
          </a:prstGeom>
        </p:spPr>
      </p:pic>
    </p:spTree>
    <p:extLst>
      <p:ext uri="{BB962C8B-B14F-4D97-AF65-F5344CB8AC3E}">
        <p14:creationId xmlns:p14="http://schemas.microsoft.com/office/powerpoint/2010/main" val="3552752100"/>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60" y="-129654"/>
            <a:ext cx="14630400" cy="8229600"/>
          </a:xfrm>
          <a:prstGeom prst="rect">
            <a:avLst/>
          </a:prstGeom>
          <a:solidFill>
            <a:srgbClr val="0D0A2C">
              <a:alpha val="75000"/>
            </a:srgbClr>
          </a:solidFill>
          <a:ln/>
        </p:spPr>
      </p:sp>
      <p:sp>
        <p:nvSpPr>
          <p:cNvPr id="10" name="Text 5"/>
          <p:cNvSpPr/>
          <p:nvPr/>
        </p:nvSpPr>
        <p:spPr>
          <a:xfrm>
            <a:off x="5778222" y="3526393"/>
            <a:ext cx="3073837" cy="2132409"/>
          </a:xfrm>
          <a:prstGeom prst="rect">
            <a:avLst/>
          </a:prstGeom>
          <a:noFill/>
          <a:ln/>
        </p:spPr>
        <p:txBody>
          <a:bodyPr wrap="square" rtlCol="0" anchor="t"/>
          <a:lstStyle/>
          <a:p>
            <a:pPr marL="0" indent="0" algn="l">
              <a:lnSpc>
                <a:spcPts val="2799"/>
              </a:lnSpc>
              <a:buNone/>
            </a:pPr>
            <a:endParaRPr lang="en-US" sz="1750" dirty="0"/>
          </a:p>
        </p:txBody>
      </p:sp>
      <p:sp>
        <p:nvSpPr>
          <p:cNvPr id="8" name="TextBox 7">
            <a:extLst>
              <a:ext uri="{FF2B5EF4-FFF2-40B4-BE49-F238E27FC236}">
                <a16:creationId xmlns:a16="http://schemas.microsoft.com/office/drawing/2014/main" id="{C7BCA3EF-FDD1-7BB1-F9DC-A2E3E80094C5}"/>
              </a:ext>
            </a:extLst>
          </p:cNvPr>
          <p:cNvSpPr txBox="1"/>
          <p:nvPr/>
        </p:nvSpPr>
        <p:spPr>
          <a:xfrm>
            <a:off x="607324" y="290984"/>
            <a:ext cx="10809027" cy="646331"/>
          </a:xfrm>
          <a:prstGeom prst="rect">
            <a:avLst/>
          </a:prstGeom>
          <a:noFill/>
        </p:spPr>
        <p:txBody>
          <a:bodyPr wrap="square" rtlCol="0">
            <a:spAutoFit/>
          </a:bodyPr>
          <a:lstStyle/>
          <a:p>
            <a:r>
              <a:rPr lang="en-US" sz="3600" b="1" dirty="0">
                <a:solidFill>
                  <a:srgbClr val="FFFF00"/>
                </a:solidFill>
                <a:latin typeface="Times New Roman" panose="02020603050405020304" pitchFamily="18" charset="0"/>
                <a:cs typeface="Times New Roman" panose="02020603050405020304" pitchFamily="18" charset="0"/>
              </a:rPr>
              <a:t>CNN BASED ECG IMAGE CLASSIFICATION</a:t>
            </a:r>
            <a:endParaRPr lang="en-IN" sz="3600" b="1" dirty="0">
              <a:solidFill>
                <a:srgbClr val="FFFF00"/>
              </a:solidFill>
              <a:latin typeface="Times New Roman" panose="02020603050405020304" pitchFamily="18" charset="0"/>
              <a:cs typeface="Times New Roman" panose="02020603050405020304" pitchFamily="18" charset="0"/>
            </a:endParaRPr>
          </a:p>
        </p:txBody>
      </p:sp>
      <mc:AlternateContent xmlns:mc="http://schemas.openxmlformats.org/markup-compatibility/2006">
        <mc:Choice xmlns:we="http://schemas.microsoft.com/office/webextensions/webextension/2010/11" xmlns:pca="http://schemas.microsoft.com/office/powerpoint/2013/contentapp" Requires="we pca">
          <p:graphicFrame>
            <p:nvGraphicFramePr>
              <p:cNvPr id="4" name="Add-in 3">
                <a:extLst>
                  <a:ext uri="{FF2B5EF4-FFF2-40B4-BE49-F238E27FC236}">
                    <a16:creationId xmlns:a16="http://schemas.microsoft.com/office/drawing/2014/main" id="{1AEC9C19-B539-C660-A585-70B7D48293F1}"/>
                  </a:ext>
                </a:extLst>
              </p:cNvPr>
              <p:cNvGraphicFramePr>
                <a:graphicFrameLocks noGrp="1"/>
              </p:cNvGraphicFramePr>
              <p:nvPr>
                <p:extLst>
                  <p:ext uri="{D42A27DB-BD31-4B8C-83A1-F6EECF244321}">
                    <p14:modId xmlns:p14="http://schemas.microsoft.com/office/powerpoint/2010/main" val="4200100699"/>
                  </p:ext>
                </p:extLst>
              </p:nvPr>
            </p:nvGraphicFramePr>
            <p:xfrm>
              <a:off x="464024" y="1439838"/>
              <a:ext cx="13791063" cy="6161965"/>
            </p:xfrm>
            <a:graphic>
              <a:graphicData uri="http://schemas.microsoft.com/office/webextensions/webextension/2010/11">
                <we:webextensionref xmlns:we="http://schemas.microsoft.com/office/webextensions/webextension/2010/11" xmlns:r="http://schemas.openxmlformats.org/officeDocument/2006/relationships" r:id="rId4"/>
              </a:graphicData>
            </a:graphic>
          </p:graphicFrame>
        </mc:Choice>
        <mc:Fallback>
          <p:pic>
            <p:nvPicPr>
              <p:cNvPr id="4" name="Add-in 3">
                <a:extLst>
                  <a:ext uri="{FF2B5EF4-FFF2-40B4-BE49-F238E27FC236}">
                    <a16:creationId xmlns:a16="http://schemas.microsoft.com/office/drawing/2014/main" id="{1AEC9C19-B539-C660-A585-70B7D48293F1}"/>
                  </a:ext>
                </a:extLst>
              </p:cNvPr>
              <p:cNvPicPr>
                <a:picLocks noGrp="1" noRot="1" noChangeAspect="1" noMove="1" noResize="1" noEditPoints="1" noAdjustHandles="1" noChangeArrowheads="1" noChangeShapeType="1"/>
              </p:cNvPicPr>
              <p:nvPr/>
            </p:nvPicPr>
            <p:blipFill>
              <a:blip r:embed="rId5"/>
              <a:stretch>
                <a:fillRect/>
              </a:stretch>
            </p:blipFill>
            <p:spPr>
              <a:xfrm>
                <a:off x="464024" y="1439838"/>
                <a:ext cx="13791063" cy="6161965"/>
              </a:xfrm>
              <a:prstGeom prst="rect">
                <a:avLst/>
              </a:prstGeom>
            </p:spPr>
          </p:pic>
        </mc:Fallback>
      </mc:AlternateContent>
    </p:spTree>
    <p:extLst>
      <p:ext uri="{BB962C8B-B14F-4D97-AF65-F5344CB8AC3E}">
        <p14:creationId xmlns:p14="http://schemas.microsoft.com/office/powerpoint/2010/main" val="1911474511"/>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91440" y="-4341"/>
            <a:ext cx="14630400" cy="8229600"/>
          </a:xfrm>
          <a:prstGeom prst="rect">
            <a:avLst/>
          </a:prstGeom>
          <a:solidFill>
            <a:srgbClr val="0D0A2C">
              <a:alpha val="75000"/>
            </a:srgbClr>
          </a:solidFill>
          <a:ln/>
        </p:spPr>
        <p:txBody>
          <a:bodyPr/>
          <a:lstStyle/>
          <a:p>
            <a:endParaRPr lang="en-IN" dirty="0"/>
          </a:p>
        </p:txBody>
      </p:sp>
      <p:sp>
        <p:nvSpPr>
          <p:cNvPr id="4" name="Text 1"/>
          <p:cNvSpPr/>
          <p:nvPr/>
        </p:nvSpPr>
        <p:spPr>
          <a:xfrm>
            <a:off x="2037993" y="701159"/>
            <a:ext cx="10128766" cy="694373"/>
          </a:xfrm>
          <a:prstGeom prst="rect">
            <a:avLst/>
          </a:prstGeom>
          <a:noFill/>
          <a:ln/>
        </p:spPr>
        <p:txBody>
          <a:bodyPr wrap="none" rtlCol="0" anchor="t"/>
          <a:lstStyle/>
          <a:p>
            <a:r>
              <a:rPr lang="en-IN" sz="4400" b="1" dirty="0">
                <a:solidFill>
                  <a:srgbClr val="FFFF00"/>
                </a:solidFill>
                <a:latin typeface="Times New Roman" panose="02020603050405020304" pitchFamily="18" charset="0"/>
                <a:cs typeface="Times New Roman" panose="02020603050405020304" pitchFamily="18" charset="0"/>
              </a:rPr>
              <a:t>Project Work: Data Pre-Processing</a:t>
            </a:r>
          </a:p>
        </p:txBody>
      </p:sp>
      <p:sp>
        <p:nvSpPr>
          <p:cNvPr id="5" name="Shape 2"/>
          <p:cNvSpPr/>
          <p:nvPr/>
        </p:nvSpPr>
        <p:spPr>
          <a:xfrm>
            <a:off x="2037993" y="1839873"/>
            <a:ext cx="10554414" cy="5688568"/>
          </a:xfrm>
          <a:prstGeom prst="roundRect">
            <a:avLst>
              <a:gd name="adj" fmla="val 1758"/>
            </a:avLst>
          </a:prstGeom>
          <a:noFill/>
          <a:ln w="7620">
            <a:solidFill>
              <a:srgbClr val="FFFFFF">
                <a:alpha val="24000"/>
              </a:srgbClr>
            </a:solidFill>
            <a:prstDash val="solid"/>
          </a:ln>
        </p:spPr>
      </p:sp>
      <p:sp>
        <p:nvSpPr>
          <p:cNvPr id="18" name="Shape 15"/>
          <p:cNvSpPr/>
          <p:nvPr/>
        </p:nvSpPr>
        <p:spPr>
          <a:xfrm>
            <a:off x="2045613" y="4825008"/>
            <a:ext cx="10538103" cy="1347907"/>
          </a:xfrm>
          <a:prstGeom prst="rect">
            <a:avLst/>
          </a:prstGeom>
          <a:solidFill>
            <a:srgbClr val="000000">
              <a:alpha val="4000"/>
            </a:srgbClr>
          </a:solidFill>
          <a:ln/>
        </p:spPr>
      </p:sp>
      <p:pic>
        <p:nvPicPr>
          <p:cNvPr id="27" name="Picture 26">
            <a:extLst>
              <a:ext uri="{FF2B5EF4-FFF2-40B4-BE49-F238E27FC236}">
                <a16:creationId xmlns:a16="http://schemas.microsoft.com/office/drawing/2014/main" id="{CA0318F2-6210-6D8D-AE91-75E6D0EB0DB4}"/>
              </a:ext>
            </a:extLst>
          </p:cNvPr>
          <p:cNvPicPr>
            <a:picLocks noChangeAspect="1"/>
          </p:cNvPicPr>
          <p:nvPr/>
        </p:nvPicPr>
        <p:blipFill>
          <a:blip r:embed="rId4"/>
          <a:stretch>
            <a:fillRect/>
          </a:stretch>
        </p:blipFill>
        <p:spPr>
          <a:xfrm>
            <a:off x="4361459" y="4794771"/>
            <a:ext cx="7987426" cy="2559279"/>
          </a:xfrm>
          <a:prstGeom prst="rect">
            <a:avLst/>
          </a:prstGeom>
        </p:spPr>
      </p:pic>
      <p:sp>
        <p:nvSpPr>
          <p:cNvPr id="29" name="TextBox 28">
            <a:extLst>
              <a:ext uri="{FF2B5EF4-FFF2-40B4-BE49-F238E27FC236}">
                <a16:creationId xmlns:a16="http://schemas.microsoft.com/office/drawing/2014/main" id="{2D2CF7C5-F5CC-391C-62B4-29A58341BA37}"/>
              </a:ext>
            </a:extLst>
          </p:cNvPr>
          <p:cNvSpPr txBox="1"/>
          <p:nvPr/>
        </p:nvSpPr>
        <p:spPr>
          <a:xfrm>
            <a:off x="4855534" y="6459792"/>
            <a:ext cx="1268569" cy="923330"/>
          </a:xfrm>
          <a:prstGeom prst="rect">
            <a:avLst/>
          </a:prstGeom>
          <a:noFill/>
        </p:spPr>
        <p:txBody>
          <a:bodyPr wrap="square">
            <a:spAutoFit/>
          </a:bodyPr>
          <a:lstStyle/>
          <a:p>
            <a:r>
              <a:rPr lang="en-US" dirty="0">
                <a:solidFill>
                  <a:srgbClr val="FFFF00"/>
                </a:solidFill>
              </a:rPr>
              <a:t>Converted to grey scale image</a:t>
            </a:r>
          </a:p>
        </p:txBody>
      </p:sp>
      <p:sp>
        <p:nvSpPr>
          <p:cNvPr id="32" name="TextBox 31">
            <a:extLst>
              <a:ext uri="{FF2B5EF4-FFF2-40B4-BE49-F238E27FC236}">
                <a16:creationId xmlns:a16="http://schemas.microsoft.com/office/drawing/2014/main" id="{2DD7BE21-671D-145D-B55A-5C6AD70A7389}"/>
              </a:ext>
            </a:extLst>
          </p:cNvPr>
          <p:cNvSpPr txBox="1"/>
          <p:nvPr/>
        </p:nvSpPr>
        <p:spPr>
          <a:xfrm>
            <a:off x="6979111" y="6503659"/>
            <a:ext cx="991674" cy="646331"/>
          </a:xfrm>
          <a:prstGeom prst="rect">
            <a:avLst/>
          </a:prstGeom>
          <a:noFill/>
        </p:spPr>
        <p:txBody>
          <a:bodyPr wrap="square" rtlCol="0">
            <a:spAutoFit/>
          </a:bodyPr>
          <a:lstStyle/>
          <a:p>
            <a:r>
              <a:rPr lang="en-US" dirty="0">
                <a:solidFill>
                  <a:srgbClr val="FFFF00"/>
                </a:solidFill>
              </a:rPr>
              <a:t>Dividing Leads</a:t>
            </a:r>
            <a:endParaRPr lang="en-IN" dirty="0">
              <a:solidFill>
                <a:srgbClr val="FFFF00"/>
              </a:solidFill>
            </a:endParaRPr>
          </a:p>
        </p:txBody>
      </p:sp>
      <p:sp>
        <p:nvSpPr>
          <p:cNvPr id="33" name="TextBox 32">
            <a:extLst>
              <a:ext uri="{FF2B5EF4-FFF2-40B4-BE49-F238E27FC236}">
                <a16:creationId xmlns:a16="http://schemas.microsoft.com/office/drawing/2014/main" id="{26EB8AD4-FFB3-057F-8384-7D95DF131A15}"/>
              </a:ext>
            </a:extLst>
          </p:cNvPr>
          <p:cNvSpPr txBox="1"/>
          <p:nvPr/>
        </p:nvSpPr>
        <p:spPr>
          <a:xfrm>
            <a:off x="8879386" y="6465419"/>
            <a:ext cx="1751527" cy="646331"/>
          </a:xfrm>
          <a:prstGeom prst="rect">
            <a:avLst/>
          </a:prstGeom>
          <a:noFill/>
        </p:spPr>
        <p:txBody>
          <a:bodyPr wrap="square" rtlCol="0">
            <a:spAutoFit/>
          </a:bodyPr>
          <a:lstStyle/>
          <a:p>
            <a:r>
              <a:rPr lang="en-US" dirty="0">
                <a:solidFill>
                  <a:srgbClr val="FFFF00"/>
                </a:solidFill>
              </a:rPr>
              <a:t>Pre-processed Image</a:t>
            </a:r>
            <a:endParaRPr lang="en-IN" dirty="0">
              <a:solidFill>
                <a:srgbClr val="FFFF00"/>
              </a:solidFill>
            </a:endParaRPr>
          </a:p>
        </p:txBody>
      </p:sp>
      <p:sp>
        <p:nvSpPr>
          <p:cNvPr id="34" name="TextBox 33">
            <a:extLst>
              <a:ext uri="{FF2B5EF4-FFF2-40B4-BE49-F238E27FC236}">
                <a16:creationId xmlns:a16="http://schemas.microsoft.com/office/drawing/2014/main" id="{8042095E-CBB7-265D-0703-C9D29063D049}"/>
              </a:ext>
            </a:extLst>
          </p:cNvPr>
          <p:cNvSpPr txBox="1"/>
          <p:nvPr/>
        </p:nvSpPr>
        <p:spPr>
          <a:xfrm>
            <a:off x="10984462" y="6459574"/>
            <a:ext cx="1410143" cy="923330"/>
          </a:xfrm>
          <a:prstGeom prst="rect">
            <a:avLst/>
          </a:prstGeom>
          <a:noFill/>
        </p:spPr>
        <p:txBody>
          <a:bodyPr wrap="square" rtlCol="0">
            <a:spAutoFit/>
          </a:bodyPr>
          <a:lstStyle/>
          <a:p>
            <a:r>
              <a:rPr lang="en-US" dirty="0">
                <a:solidFill>
                  <a:srgbClr val="FFFF00"/>
                </a:solidFill>
              </a:rPr>
              <a:t>Extract the </a:t>
            </a:r>
            <a:r>
              <a:rPr lang="en-US" dirty="0" err="1">
                <a:solidFill>
                  <a:srgbClr val="FFFF00"/>
                </a:solidFill>
              </a:rPr>
              <a:t>Countor</a:t>
            </a:r>
            <a:r>
              <a:rPr lang="en-US" dirty="0">
                <a:solidFill>
                  <a:srgbClr val="FFFF00"/>
                </a:solidFill>
              </a:rPr>
              <a:t> 2D Signal</a:t>
            </a:r>
            <a:endParaRPr lang="en-IN" dirty="0">
              <a:solidFill>
                <a:srgbClr val="FFFF00"/>
              </a:solidFill>
            </a:endParaRPr>
          </a:p>
        </p:txBody>
      </p:sp>
      <p:pic>
        <p:nvPicPr>
          <p:cNvPr id="35" name="Picture 34">
            <a:extLst>
              <a:ext uri="{FF2B5EF4-FFF2-40B4-BE49-F238E27FC236}">
                <a16:creationId xmlns:a16="http://schemas.microsoft.com/office/drawing/2014/main" id="{97B4D305-468A-44B5-8FF3-167AABAD8F87}"/>
              </a:ext>
            </a:extLst>
          </p:cNvPr>
          <p:cNvPicPr>
            <a:picLocks noChangeAspect="1"/>
          </p:cNvPicPr>
          <p:nvPr/>
        </p:nvPicPr>
        <p:blipFill>
          <a:blip r:embed="rId5"/>
          <a:stretch>
            <a:fillRect/>
          </a:stretch>
        </p:blipFill>
        <p:spPr>
          <a:xfrm>
            <a:off x="2864456" y="4897519"/>
            <a:ext cx="1501389" cy="1484588"/>
          </a:xfrm>
          <a:prstGeom prst="rect">
            <a:avLst/>
          </a:prstGeom>
        </p:spPr>
      </p:pic>
      <p:sp>
        <p:nvSpPr>
          <p:cNvPr id="36" name="TextBox 35">
            <a:extLst>
              <a:ext uri="{FF2B5EF4-FFF2-40B4-BE49-F238E27FC236}">
                <a16:creationId xmlns:a16="http://schemas.microsoft.com/office/drawing/2014/main" id="{CF6CE0F3-8B7E-0045-60D6-475B69D8DFD7}"/>
              </a:ext>
            </a:extLst>
          </p:cNvPr>
          <p:cNvSpPr txBox="1"/>
          <p:nvPr/>
        </p:nvSpPr>
        <p:spPr>
          <a:xfrm>
            <a:off x="3020797" y="6471137"/>
            <a:ext cx="1345048" cy="369332"/>
          </a:xfrm>
          <a:prstGeom prst="rect">
            <a:avLst/>
          </a:prstGeom>
          <a:noFill/>
        </p:spPr>
        <p:txBody>
          <a:bodyPr wrap="square" rtlCol="0">
            <a:spAutoFit/>
          </a:bodyPr>
          <a:lstStyle/>
          <a:p>
            <a:r>
              <a:rPr lang="en-US" dirty="0">
                <a:solidFill>
                  <a:srgbClr val="FFFF00"/>
                </a:solidFill>
              </a:rPr>
              <a:t>ECG Image</a:t>
            </a:r>
            <a:endParaRPr lang="en-IN" dirty="0">
              <a:solidFill>
                <a:srgbClr val="FFFF00"/>
              </a:solidFill>
            </a:endParaRPr>
          </a:p>
        </p:txBody>
      </p:sp>
      <p:sp>
        <p:nvSpPr>
          <p:cNvPr id="39" name="TextBox 38">
            <a:extLst>
              <a:ext uri="{FF2B5EF4-FFF2-40B4-BE49-F238E27FC236}">
                <a16:creationId xmlns:a16="http://schemas.microsoft.com/office/drawing/2014/main" id="{08B255EF-8FEA-6A32-6D7A-624F2D310594}"/>
              </a:ext>
            </a:extLst>
          </p:cNvPr>
          <p:cNvSpPr txBox="1"/>
          <p:nvPr/>
        </p:nvSpPr>
        <p:spPr>
          <a:xfrm>
            <a:off x="2881055" y="1950140"/>
            <a:ext cx="9361098" cy="2677656"/>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lumMod val="85000"/>
                  </a:schemeClr>
                </a:solidFill>
                <a:latin typeface="Times New Roman" panose="02020603050405020304" pitchFamily="18" charset="0"/>
                <a:cs typeface="Times New Roman" panose="02020603050405020304" pitchFamily="18" charset="0"/>
              </a:rPr>
              <a:t>Converted all ECG images to grayscale</a:t>
            </a:r>
          </a:p>
          <a:p>
            <a:pPr marL="285750" indent="-285750">
              <a:buFont typeface="Arial" panose="020B0604020202020204" pitchFamily="34" charset="0"/>
              <a:buChar char="•"/>
            </a:pPr>
            <a:r>
              <a:rPr lang="en-US" sz="2400" dirty="0">
                <a:solidFill>
                  <a:schemeClr val="bg1">
                    <a:lumMod val="85000"/>
                  </a:schemeClr>
                </a:solidFill>
                <a:latin typeface="Times New Roman" panose="02020603050405020304" pitchFamily="18" charset="0"/>
                <a:cs typeface="Times New Roman" panose="02020603050405020304" pitchFamily="18" charset="0"/>
              </a:rPr>
              <a:t>Resized image per requirements</a:t>
            </a:r>
          </a:p>
          <a:p>
            <a:pPr marL="285750" indent="-285750">
              <a:buFont typeface="Arial" panose="020B0604020202020204" pitchFamily="34" charset="0"/>
              <a:buChar char="•"/>
            </a:pPr>
            <a:r>
              <a:rPr lang="en-US" sz="2400" dirty="0">
                <a:solidFill>
                  <a:schemeClr val="bg1">
                    <a:lumMod val="85000"/>
                  </a:schemeClr>
                </a:solidFill>
                <a:latin typeface="Times New Roman" panose="02020603050405020304" pitchFamily="18" charset="0"/>
                <a:cs typeface="Times New Roman" panose="02020603050405020304" pitchFamily="18" charset="0"/>
              </a:rPr>
              <a:t>Divided the images into 12 sections for each image extracting 12 lead values (1-12)</a:t>
            </a:r>
          </a:p>
          <a:p>
            <a:pPr marL="285750" indent="-285750">
              <a:buFont typeface="Arial" panose="020B0604020202020204" pitchFamily="34" charset="0"/>
              <a:buChar char="•"/>
            </a:pPr>
            <a:r>
              <a:rPr lang="en-US" sz="2400" dirty="0">
                <a:solidFill>
                  <a:schemeClr val="bg1">
                    <a:lumMod val="85000"/>
                  </a:schemeClr>
                </a:solidFill>
                <a:latin typeface="Times New Roman" panose="02020603050405020304" pitchFamily="18" charset="0"/>
                <a:cs typeface="Times New Roman" panose="02020603050405020304" pitchFamily="18" charset="0"/>
              </a:rPr>
              <a:t>Removed Grid lines from each lead image and converted to binary image</a:t>
            </a:r>
          </a:p>
          <a:p>
            <a:pPr marL="285750" indent="-285750">
              <a:buFont typeface="Arial" panose="020B0604020202020204" pitchFamily="34" charset="0"/>
              <a:buChar char="•"/>
            </a:pPr>
            <a:r>
              <a:rPr lang="en-US" sz="2400" dirty="0">
                <a:solidFill>
                  <a:schemeClr val="bg1">
                    <a:lumMod val="85000"/>
                  </a:schemeClr>
                </a:solidFill>
                <a:latin typeface="Times New Roman" panose="02020603050405020304" pitchFamily="18" charset="0"/>
                <a:cs typeface="Times New Roman" panose="02020603050405020304" pitchFamily="18" charset="0"/>
              </a:rPr>
              <a:t>Extracted the contour (2D) signal</a:t>
            </a:r>
          </a:p>
        </p:txBody>
      </p:sp>
    </p:spTree>
    <p:extLst>
      <p:ext uri="{BB962C8B-B14F-4D97-AF65-F5344CB8AC3E}">
        <p14:creationId xmlns:p14="http://schemas.microsoft.com/office/powerpoint/2010/main" val="445268243"/>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24241" y="-49705"/>
            <a:ext cx="14630400" cy="8229600"/>
          </a:xfrm>
          <a:prstGeom prst="rect">
            <a:avLst/>
          </a:prstGeom>
          <a:solidFill>
            <a:srgbClr val="0D0A2C">
              <a:alpha val="75000"/>
            </a:srgbClr>
          </a:solidFill>
          <a:ln/>
        </p:spPr>
        <p:txBody>
          <a:bodyPr/>
          <a:lstStyle/>
          <a:p>
            <a:r>
              <a:rPr lang="en-US" sz="1800">
                <a:solidFill>
                  <a:schemeClr val="tx1"/>
                </a:solidFill>
                <a:latin typeface="Times New Roman" panose="02020603050405020304" pitchFamily="18" charset="0"/>
                <a:cs typeface="Times New Roman" panose="02020603050405020304" pitchFamily="18" charset="0"/>
              </a:rPr>
              <a:t>1D_Data stored in Scaler_data_1D.csv</a:t>
            </a:r>
          </a:p>
          <a:p>
            <a:r>
              <a:rPr lang="en-US" sz="1800">
                <a:solidFill>
                  <a:schemeClr val="tx1"/>
                </a:solidFill>
                <a:latin typeface="Times New Roman" panose="02020603050405020304" pitchFamily="18" charset="0"/>
                <a:cs typeface="Times New Roman" panose="02020603050405020304" pitchFamily="18" charset="0"/>
              </a:rPr>
              <a:t>(Normal,HB,MI,PMI)</a:t>
            </a:r>
            <a:endParaRPr lang="en-IN" sz="1800" dirty="0">
              <a:solidFill>
                <a:schemeClr val="tx1"/>
              </a:solidFill>
              <a:latin typeface="Times New Roman" panose="02020603050405020304" pitchFamily="18" charset="0"/>
              <a:cs typeface="Times New Roman" panose="02020603050405020304" pitchFamily="18" charset="0"/>
            </a:endParaRPr>
          </a:p>
        </p:txBody>
      </p:sp>
      <p:sp>
        <p:nvSpPr>
          <p:cNvPr id="4" name="Text 1"/>
          <p:cNvSpPr/>
          <p:nvPr/>
        </p:nvSpPr>
        <p:spPr>
          <a:xfrm>
            <a:off x="2037993" y="701159"/>
            <a:ext cx="10128766" cy="694373"/>
          </a:xfrm>
          <a:prstGeom prst="rect">
            <a:avLst/>
          </a:prstGeom>
          <a:noFill/>
          <a:ln/>
        </p:spPr>
        <p:txBody>
          <a:bodyPr wrap="none" rtlCol="0" anchor="t"/>
          <a:lstStyle/>
          <a:p>
            <a:r>
              <a:rPr lang="en-IN" sz="4400" b="1" dirty="0">
                <a:solidFill>
                  <a:srgbClr val="FFFF00"/>
                </a:solidFill>
                <a:latin typeface="Times New Roman" panose="02020603050405020304" pitchFamily="18" charset="0"/>
                <a:cs typeface="Times New Roman" panose="02020603050405020304" pitchFamily="18" charset="0"/>
              </a:rPr>
              <a:t>Project </a:t>
            </a:r>
            <a:r>
              <a:rPr lang="en-IN" sz="4400" b="1" dirty="0" err="1">
                <a:solidFill>
                  <a:srgbClr val="FFFF00"/>
                </a:solidFill>
                <a:latin typeface="Times New Roman" panose="02020603050405020304" pitchFamily="18" charset="0"/>
                <a:cs typeface="Times New Roman" panose="02020603050405020304" pitchFamily="18" charset="0"/>
              </a:rPr>
              <a:t>Work:Data</a:t>
            </a:r>
            <a:r>
              <a:rPr lang="en-IN" sz="4400" b="1" dirty="0">
                <a:solidFill>
                  <a:srgbClr val="FFFF00"/>
                </a:solidFill>
                <a:latin typeface="Times New Roman" panose="02020603050405020304" pitchFamily="18" charset="0"/>
                <a:cs typeface="Times New Roman" panose="02020603050405020304" pitchFamily="18" charset="0"/>
              </a:rPr>
              <a:t> Extracting</a:t>
            </a:r>
          </a:p>
        </p:txBody>
      </p:sp>
      <p:sp>
        <p:nvSpPr>
          <p:cNvPr id="5" name="Shape 2"/>
          <p:cNvSpPr/>
          <p:nvPr/>
        </p:nvSpPr>
        <p:spPr>
          <a:xfrm>
            <a:off x="1009935" y="1487663"/>
            <a:ext cx="12665122" cy="6271089"/>
          </a:xfrm>
          <a:prstGeom prst="roundRect">
            <a:avLst>
              <a:gd name="adj" fmla="val 1758"/>
            </a:avLst>
          </a:prstGeom>
          <a:noFill/>
          <a:ln w="7620">
            <a:solidFill>
              <a:srgbClr val="FFFFFF">
                <a:alpha val="24000"/>
              </a:srgbClr>
            </a:solidFill>
            <a:prstDash val="solid"/>
          </a:ln>
        </p:spPr>
      </p:sp>
      <p:sp>
        <p:nvSpPr>
          <p:cNvPr id="18" name="Shape 15"/>
          <p:cNvSpPr/>
          <p:nvPr/>
        </p:nvSpPr>
        <p:spPr>
          <a:xfrm>
            <a:off x="2045613" y="4825008"/>
            <a:ext cx="10538103" cy="1347907"/>
          </a:xfrm>
          <a:prstGeom prst="rect">
            <a:avLst/>
          </a:prstGeom>
          <a:solidFill>
            <a:srgbClr val="000000">
              <a:alpha val="4000"/>
            </a:srgbClr>
          </a:solidFill>
          <a:ln/>
        </p:spPr>
      </p:sp>
      <p:sp>
        <p:nvSpPr>
          <p:cNvPr id="39" name="TextBox 38">
            <a:extLst>
              <a:ext uri="{FF2B5EF4-FFF2-40B4-BE49-F238E27FC236}">
                <a16:creationId xmlns:a16="http://schemas.microsoft.com/office/drawing/2014/main" id="{08B255EF-8FEA-6A32-6D7A-624F2D310594}"/>
              </a:ext>
            </a:extLst>
          </p:cNvPr>
          <p:cNvSpPr txBox="1"/>
          <p:nvPr/>
        </p:nvSpPr>
        <p:spPr>
          <a:xfrm>
            <a:off x="2391376" y="1742754"/>
            <a:ext cx="9361098" cy="3046988"/>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lumMod val="85000"/>
                  </a:schemeClr>
                </a:solidFill>
                <a:latin typeface="Times New Roman" panose="02020603050405020304" pitchFamily="18" charset="0"/>
                <a:cs typeface="Times New Roman" panose="02020603050405020304" pitchFamily="18" charset="0"/>
              </a:rPr>
              <a:t>To trace and extract only the necessary 2D-signal from images, we used the contour technique.</a:t>
            </a:r>
          </a:p>
          <a:p>
            <a:pPr marL="285750" indent="-285750">
              <a:buFont typeface="Arial" panose="020B0604020202020204" pitchFamily="34" charset="0"/>
              <a:buChar char="•"/>
            </a:pPr>
            <a:r>
              <a:rPr lang="en-US" sz="2400" dirty="0" err="1">
                <a:solidFill>
                  <a:schemeClr val="bg1">
                    <a:lumMod val="85000"/>
                  </a:schemeClr>
                </a:solidFill>
                <a:latin typeface="Times New Roman" panose="02020603050405020304" pitchFamily="18" charset="0"/>
                <a:cs typeface="Times New Roman" panose="02020603050405020304" pitchFamily="18" charset="0"/>
              </a:rPr>
              <a:t>MinmaxScaler</a:t>
            </a:r>
            <a:r>
              <a:rPr lang="en-US" sz="2400" dirty="0">
                <a:solidFill>
                  <a:schemeClr val="bg1">
                    <a:lumMod val="85000"/>
                  </a:schemeClr>
                </a:solidFill>
                <a:latin typeface="Times New Roman" panose="02020603050405020304" pitchFamily="18" charset="0"/>
                <a:cs typeface="Times New Roman" panose="02020603050405020304" pitchFamily="18" charset="0"/>
              </a:rPr>
              <a:t> is used to scale the image.</a:t>
            </a:r>
          </a:p>
          <a:p>
            <a:pPr marL="285750" indent="-285750">
              <a:buFont typeface="Arial" panose="020B0604020202020204" pitchFamily="34" charset="0"/>
              <a:buChar char="•"/>
            </a:pPr>
            <a:r>
              <a:rPr lang="en-US" sz="2400" dirty="0">
                <a:solidFill>
                  <a:schemeClr val="bg1">
                    <a:lumMod val="85000"/>
                  </a:schemeClr>
                </a:solidFill>
                <a:latin typeface="Times New Roman" panose="02020603050405020304" pitchFamily="18" charset="0"/>
                <a:cs typeface="Times New Roman" panose="02020603050405020304" pitchFamily="18" charset="0"/>
              </a:rPr>
              <a:t>After that, The image is converted to a one-dimensional signal.</a:t>
            </a:r>
          </a:p>
          <a:p>
            <a:pPr marL="285750" indent="-285750">
              <a:buFont typeface="Arial" panose="020B0604020202020204" pitchFamily="34" charset="0"/>
              <a:buChar char="•"/>
            </a:pPr>
            <a:r>
              <a:rPr lang="en-US" sz="2400" dirty="0">
                <a:solidFill>
                  <a:schemeClr val="bg1">
                    <a:lumMod val="85000"/>
                  </a:schemeClr>
                </a:solidFill>
                <a:latin typeface="Times New Roman" panose="02020603050405020304" pitchFamily="18" charset="0"/>
                <a:cs typeface="Times New Roman" panose="02020603050405020304" pitchFamily="18" charset="0"/>
              </a:rPr>
              <a:t>For each lead(1-12) signal in all </a:t>
            </a:r>
            <a:r>
              <a:rPr lang="en-US" sz="2400" dirty="0" err="1">
                <a:solidFill>
                  <a:schemeClr val="bg1">
                    <a:lumMod val="85000"/>
                  </a:schemeClr>
                </a:solidFill>
                <a:latin typeface="Times New Roman" panose="02020603050405020304" pitchFamily="18" charset="0"/>
                <a:cs typeface="Times New Roman" panose="02020603050405020304" pitchFamily="18" charset="0"/>
              </a:rPr>
              <a:t>ecg</a:t>
            </a:r>
            <a:r>
              <a:rPr lang="en-US" sz="2400" dirty="0">
                <a:solidFill>
                  <a:schemeClr val="bg1">
                    <a:lumMod val="85000"/>
                  </a:schemeClr>
                </a:solidFill>
                <a:latin typeface="Times New Roman" panose="02020603050405020304" pitchFamily="18" charset="0"/>
                <a:cs typeface="Times New Roman" panose="02020603050405020304" pitchFamily="18" charset="0"/>
              </a:rPr>
              <a:t> image, saved the 1D signal values in a.csv file.</a:t>
            </a:r>
          </a:p>
          <a:p>
            <a:pPr marL="285750" indent="-285750">
              <a:buFont typeface="Arial" panose="020B0604020202020204" pitchFamily="34" charset="0"/>
              <a:buChar char="•"/>
            </a:pPr>
            <a:r>
              <a:rPr lang="en-US" sz="2400" dirty="0">
                <a:solidFill>
                  <a:schemeClr val="bg1">
                    <a:lumMod val="85000"/>
                  </a:schemeClr>
                </a:solidFill>
                <a:latin typeface="Times New Roman" panose="02020603050405020304" pitchFamily="18" charset="0"/>
                <a:cs typeface="Times New Roman" panose="02020603050405020304" pitchFamily="18" charset="0"/>
              </a:rPr>
              <a:t>In a single csv file, combined all 12 lead values with the added target label.</a:t>
            </a:r>
            <a:endParaRPr lang="en-IN" sz="2400" dirty="0">
              <a:solidFill>
                <a:schemeClr val="bg1">
                  <a:lumMod val="85000"/>
                </a:schemeClr>
              </a:solidFill>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78FFA115-C60D-DD6B-3803-044F93A2047A}"/>
              </a:ext>
            </a:extLst>
          </p:cNvPr>
          <p:cNvPicPr>
            <a:picLocks noChangeAspect="1"/>
          </p:cNvPicPr>
          <p:nvPr/>
        </p:nvPicPr>
        <p:blipFill>
          <a:blip r:embed="rId4"/>
          <a:stretch>
            <a:fillRect/>
          </a:stretch>
        </p:blipFill>
        <p:spPr>
          <a:xfrm>
            <a:off x="1518163" y="4879696"/>
            <a:ext cx="1796510" cy="1579935"/>
          </a:xfrm>
          <a:prstGeom prst="rect">
            <a:avLst/>
          </a:prstGeom>
        </p:spPr>
      </p:pic>
      <p:pic>
        <p:nvPicPr>
          <p:cNvPr id="7" name="Picture 6">
            <a:extLst>
              <a:ext uri="{FF2B5EF4-FFF2-40B4-BE49-F238E27FC236}">
                <a16:creationId xmlns:a16="http://schemas.microsoft.com/office/drawing/2014/main" id="{56ECE686-33F0-F415-550A-DB6FA4B30ABF}"/>
              </a:ext>
            </a:extLst>
          </p:cNvPr>
          <p:cNvPicPr>
            <a:picLocks noChangeAspect="1"/>
          </p:cNvPicPr>
          <p:nvPr/>
        </p:nvPicPr>
        <p:blipFill>
          <a:blip r:embed="rId5"/>
          <a:stretch>
            <a:fillRect/>
          </a:stretch>
        </p:blipFill>
        <p:spPr>
          <a:xfrm>
            <a:off x="3834401" y="4976807"/>
            <a:ext cx="1771180" cy="1502867"/>
          </a:xfrm>
          <a:prstGeom prst="rect">
            <a:avLst/>
          </a:prstGeom>
        </p:spPr>
      </p:pic>
      <p:pic>
        <p:nvPicPr>
          <p:cNvPr id="8" name="Picture 7">
            <a:extLst>
              <a:ext uri="{FF2B5EF4-FFF2-40B4-BE49-F238E27FC236}">
                <a16:creationId xmlns:a16="http://schemas.microsoft.com/office/drawing/2014/main" id="{CE7F420F-07B5-8944-1B30-F10AEB43C871}"/>
              </a:ext>
            </a:extLst>
          </p:cNvPr>
          <p:cNvPicPr>
            <a:picLocks noChangeAspect="1"/>
          </p:cNvPicPr>
          <p:nvPr/>
        </p:nvPicPr>
        <p:blipFill>
          <a:blip r:embed="rId6"/>
          <a:stretch>
            <a:fillRect/>
          </a:stretch>
        </p:blipFill>
        <p:spPr>
          <a:xfrm>
            <a:off x="3343545" y="5498960"/>
            <a:ext cx="512108" cy="341406"/>
          </a:xfrm>
          <a:prstGeom prst="rect">
            <a:avLst/>
          </a:prstGeom>
        </p:spPr>
      </p:pic>
      <p:pic>
        <p:nvPicPr>
          <p:cNvPr id="9" name="Picture 8">
            <a:extLst>
              <a:ext uri="{FF2B5EF4-FFF2-40B4-BE49-F238E27FC236}">
                <a16:creationId xmlns:a16="http://schemas.microsoft.com/office/drawing/2014/main" id="{150BF2D0-03AB-9EC4-A0BC-C3228BE70113}"/>
              </a:ext>
            </a:extLst>
          </p:cNvPr>
          <p:cNvPicPr>
            <a:picLocks noChangeAspect="1"/>
          </p:cNvPicPr>
          <p:nvPr/>
        </p:nvPicPr>
        <p:blipFill>
          <a:blip r:embed="rId6"/>
          <a:stretch>
            <a:fillRect/>
          </a:stretch>
        </p:blipFill>
        <p:spPr>
          <a:xfrm>
            <a:off x="5605581" y="5498961"/>
            <a:ext cx="512108" cy="341406"/>
          </a:xfrm>
          <a:prstGeom prst="rect">
            <a:avLst/>
          </a:prstGeom>
        </p:spPr>
      </p:pic>
      <p:pic>
        <p:nvPicPr>
          <p:cNvPr id="10" name="Picture 9">
            <a:extLst>
              <a:ext uri="{FF2B5EF4-FFF2-40B4-BE49-F238E27FC236}">
                <a16:creationId xmlns:a16="http://schemas.microsoft.com/office/drawing/2014/main" id="{8DF1DEF5-1EDA-7A20-F0B7-1A30F3320FE5}"/>
              </a:ext>
            </a:extLst>
          </p:cNvPr>
          <p:cNvPicPr>
            <a:picLocks noChangeAspect="1"/>
          </p:cNvPicPr>
          <p:nvPr/>
        </p:nvPicPr>
        <p:blipFill>
          <a:blip r:embed="rId6"/>
          <a:stretch>
            <a:fillRect/>
          </a:stretch>
        </p:blipFill>
        <p:spPr>
          <a:xfrm>
            <a:off x="7971239" y="5486814"/>
            <a:ext cx="512108" cy="341406"/>
          </a:xfrm>
          <a:prstGeom prst="rect">
            <a:avLst/>
          </a:prstGeom>
        </p:spPr>
      </p:pic>
      <p:pic>
        <p:nvPicPr>
          <p:cNvPr id="11" name="Picture 10">
            <a:extLst>
              <a:ext uri="{FF2B5EF4-FFF2-40B4-BE49-F238E27FC236}">
                <a16:creationId xmlns:a16="http://schemas.microsoft.com/office/drawing/2014/main" id="{85B56D87-BF84-E362-1178-882105C59DF6}"/>
              </a:ext>
            </a:extLst>
          </p:cNvPr>
          <p:cNvPicPr>
            <a:picLocks noChangeAspect="1"/>
          </p:cNvPicPr>
          <p:nvPr/>
        </p:nvPicPr>
        <p:blipFill>
          <a:blip r:embed="rId7"/>
          <a:stretch>
            <a:fillRect/>
          </a:stretch>
        </p:blipFill>
        <p:spPr>
          <a:xfrm>
            <a:off x="6084622" y="4920908"/>
            <a:ext cx="1897320" cy="1502867"/>
          </a:xfrm>
          <a:prstGeom prst="rect">
            <a:avLst/>
          </a:prstGeom>
        </p:spPr>
      </p:pic>
      <p:pic>
        <p:nvPicPr>
          <p:cNvPr id="12" name="Picture 11">
            <a:extLst>
              <a:ext uri="{FF2B5EF4-FFF2-40B4-BE49-F238E27FC236}">
                <a16:creationId xmlns:a16="http://schemas.microsoft.com/office/drawing/2014/main" id="{9D4CE840-04B1-31E0-3A25-CDBE885A30DB}"/>
              </a:ext>
            </a:extLst>
          </p:cNvPr>
          <p:cNvPicPr>
            <a:picLocks noChangeAspect="1"/>
          </p:cNvPicPr>
          <p:nvPr/>
        </p:nvPicPr>
        <p:blipFill>
          <a:blip r:embed="rId8"/>
          <a:stretch>
            <a:fillRect/>
          </a:stretch>
        </p:blipFill>
        <p:spPr>
          <a:xfrm>
            <a:off x="8491821" y="4862335"/>
            <a:ext cx="1897320" cy="1589390"/>
          </a:xfrm>
          <a:prstGeom prst="rect">
            <a:avLst/>
          </a:prstGeom>
        </p:spPr>
      </p:pic>
      <p:pic>
        <p:nvPicPr>
          <p:cNvPr id="13" name="Picture 12">
            <a:extLst>
              <a:ext uri="{FF2B5EF4-FFF2-40B4-BE49-F238E27FC236}">
                <a16:creationId xmlns:a16="http://schemas.microsoft.com/office/drawing/2014/main" id="{F35C9964-5A83-7ADA-77A0-6F2FB71464EA}"/>
              </a:ext>
            </a:extLst>
          </p:cNvPr>
          <p:cNvPicPr>
            <a:picLocks noChangeAspect="1"/>
          </p:cNvPicPr>
          <p:nvPr/>
        </p:nvPicPr>
        <p:blipFill>
          <a:blip r:embed="rId9"/>
          <a:stretch>
            <a:fillRect/>
          </a:stretch>
        </p:blipFill>
        <p:spPr>
          <a:xfrm>
            <a:off x="10913934" y="4896559"/>
            <a:ext cx="2223304" cy="1502866"/>
          </a:xfrm>
          <a:prstGeom prst="rect">
            <a:avLst/>
          </a:prstGeom>
        </p:spPr>
      </p:pic>
      <p:pic>
        <p:nvPicPr>
          <p:cNvPr id="14" name="Picture 13">
            <a:extLst>
              <a:ext uri="{FF2B5EF4-FFF2-40B4-BE49-F238E27FC236}">
                <a16:creationId xmlns:a16="http://schemas.microsoft.com/office/drawing/2014/main" id="{EABA29D8-9862-702C-FEF3-19FA097A95A4}"/>
              </a:ext>
            </a:extLst>
          </p:cNvPr>
          <p:cNvPicPr>
            <a:picLocks noChangeAspect="1"/>
          </p:cNvPicPr>
          <p:nvPr/>
        </p:nvPicPr>
        <p:blipFill>
          <a:blip r:embed="rId6"/>
          <a:stretch>
            <a:fillRect/>
          </a:stretch>
        </p:blipFill>
        <p:spPr>
          <a:xfrm>
            <a:off x="10413382" y="5486814"/>
            <a:ext cx="512108" cy="341406"/>
          </a:xfrm>
          <a:prstGeom prst="rect">
            <a:avLst/>
          </a:prstGeom>
        </p:spPr>
      </p:pic>
      <p:sp>
        <p:nvSpPr>
          <p:cNvPr id="17" name="TextBox 16">
            <a:extLst>
              <a:ext uri="{FF2B5EF4-FFF2-40B4-BE49-F238E27FC236}">
                <a16:creationId xmlns:a16="http://schemas.microsoft.com/office/drawing/2014/main" id="{27041477-B81E-91D4-A7EE-B65E6528EE68}"/>
              </a:ext>
            </a:extLst>
          </p:cNvPr>
          <p:cNvSpPr txBox="1"/>
          <p:nvPr/>
        </p:nvSpPr>
        <p:spPr>
          <a:xfrm>
            <a:off x="4082705" y="6542392"/>
            <a:ext cx="1548984" cy="923330"/>
          </a:xfrm>
          <a:prstGeom prst="rect">
            <a:avLst/>
          </a:prstGeom>
          <a:noFill/>
        </p:spPr>
        <p:txBody>
          <a:bodyPr wrap="square" rtlCol="0">
            <a:spAutoFit/>
          </a:bodyPr>
          <a:lstStyle/>
          <a:p>
            <a:r>
              <a:rPr lang="en-US" sz="1800" b="1" dirty="0">
                <a:solidFill>
                  <a:srgbClr val="FFFF00"/>
                </a:solidFill>
                <a:latin typeface="Times New Roman" panose="02020603050405020304" pitchFamily="18" charset="0"/>
                <a:cs typeface="Times New Roman" panose="02020603050405020304" pitchFamily="18" charset="0"/>
              </a:rPr>
              <a:t>Scaler_1D _</a:t>
            </a:r>
            <a:r>
              <a:rPr lang="en-US" sz="1800" b="1" dirty="0" err="1">
                <a:solidFill>
                  <a:srgbClr val="FFFF00"/>
                </a:solidFill>
                <a:latin typeface="Times New Roman" panose="02020603050405020304" pitchFamily="18" charset="0"/>
                <a:cs typeface="Times New Roman" panose="02020603050405020304" pitchFamily="18" charset="0"/>
              </a:rPr>
              <a:t>Lead_signal</a:t>
            </a:r>
            <a:endParaRPr lang="en-US" sz="1800" b="1" dirty="0">
              <a:solidFill>
                <a:srgbClr val="FFFF00"/>
              </a:solidFill>
              <a:latin typeface="Times New Roman" panose="02020603050405020304" pitchFamily="18" charset="0"/>
              <a:cs typeface="Times New Roman" panose="02020603050405020304" pitchFamily="18" charset="0"/>
            </a:endParaRPr>
          </a:p>
          <a:p>
            <a:endParaRPr lang="en-IN" dirty="0"/>
          </a:p>
        </p:txBody>
      </p:sp>
      <p:sp>
        <p:nvSpPr>
          <p:cNvPr id="19" name="TextBox 18">
            <a:extLst>
              <a:ext uri="{FF2B5EF4-FFF2-40B4-BE49-F238E27FC236}">
                <a16:creationId xmlns:a16="http://schemas.microsoft.com/office/drawing/2014/main" id="{453D6ACD-C635-CF31-26E3-D9AF47070531}"/>
              </a:ext>
            </a:extLst>
          </p:cNvPr>
          <p:cNvSpPr txBox="1"/>
          <p:nvPr/>
        </p:nvSpPr>
        <p:spPr>
          <a:xfrm>
            <a:off x="6134137" y="6413135"/>
            <a:ext cx="2381601" cy="923330"/>
          </a:xfrm>
          <a:prstGeom prst="rect">
            <a:avLst/>
          </a:prstGeom>
          <a:noFill/>
        </p:spPr>
        <p:txBody>
          <a:bodyPr wrap="square" rtlCol="0">
            <a:spAutoFit/>
          </a:bodyPr>
          <a:lstStyle/>
          <a:p>
            <a:r>
              <a:rPr lang="en-US" sz="1800" dirty="0">
                <a:solidFill>
                  <a:srgbClr val="FFFF00"/>
                </a:solidFill>
                <a:latin typeface="Times New Roman" panose="02020603050405020304" pitchFamily="18" charset="0"/>
                <a:cs typeface="Times New Roman" panose="02020603050405020304" pitchFamily="18" charset="0"/>
              </a:rPr>
              <a:t>1D_Data stored in Scaler_data_1D.csv</a:t>
            </a:r>
          </a:p>
          <a:p>
            <a:r>
              <a:rPr lang="en-US" sz="1800" dirty="0">
                <a:solidFill>
                  <a:srgbClr val="FFFF00"/>
                </a:solidFill>
                <a:latin typeface="Times New Roman" panose="02020603050405020304" pitchFamily="18" charset="0"/>
                <a:cs typeface="Times New Roman" panose="02020603050405020304" pitchFamily="18" charset="0"/>
              </a:rPr>
              <a:t>(</a:t>
            </a:r>
            <a:r>
              <a:rPr lang="en-US" sz="1800" dirty="0" err="1">
                <a:solidFill>
                  <a:srgbClr val="FFFF00"/>
                </a:solidFill>
                <a:latin typeface="Times New Roman" panose="02020603050405020304" pitchFamily="18" charset="0"/>
                <a:cs typeface="Times New Roman" panose="02020603050405020304" pitchFamily="18" charset="0"/>
              </a:rPr>
              <a:t>Normal,HB,MI,PMI</a:t>
            </a:r>
            <a:r>
              <a:rPr lang="en-US" sz="1800" dirty="0">
                <a:solidFill>
                  <a:srgbClr val="FFFF00"/>
                </a:solidFill>
                <a:latin typeface="Times New Roman" panose="02020603050405020304" pitchFamily="18" charset="0"/>
                <a:cs typeface="Times New Roman" panose="02020603050405020304" pitchFamily="18" charset="0"/>
              </a:rPr>
              <a:t>)</a:t>
            </a:r>
            <a:endParaRPr lang="en-IN" sz="1800" dirty="0">
              <a:solidFill>
                <a:srgbClr val="FFFF00"/>
              </a:solidFill>
              <a:latin typeface="Times New Roman" panose="02020603050405020304" pitchFamily="18" charset="0"/>
              <a:cs typeface="Times New Roman" panose="02020603050405020304" pitchFamily="18" charset="0"/>
            </a:endParaRPr>
          </a:p>
        </p:txBody>
      </p:sp>
      <p:sp>
        <p:nvSpPr>
          <p:cNvPr id="20" name="TextBox 19">
            <a:extLst>
              <a:ext uri="{FF2B5EF4-FFF2-40B4-BE49-F238E27FC236}">
                <a16:creationId xmlns:a16="http://schemas.microsoft.com/office/drawing/2014/main" id="{A8BB19A6-A4D1-E1A3-2110-B2AC75962375}"/>
              </a:ext>
            </a:extLst>
          </p:cNvPr>
          <p:cNvSpPr txBox="1"/>
          <p:nvPr/>
        </p:nvSpPr>
        <p:spPr>
          <a:xfrm>
            <a:off x="8723801" y="6479674"/>
            <a:ext cx="2221606" cy="646331"/>
          </a:xfrm>
          <a:prstGeom prst="rect">
            <a:avLst/>
          </a:prstGeom>
          <a:noFill/>
        </p:spPr>
        <p:txBody>
          <a:bodyPr wrap="square" rtlCol="0">
            <a:spAutoFit/>
          </a:bodyPr>
          <a:lstStyle/>
          <a:p>
            <a:r>
              <a:rPr lang="en-US" sz="1800" dirty="0">
                <a:solidFill>
                  <a:srgbClr val="FFFF00"/>
                </a:solidFill>
                <a:latin typeface="Times New Roman" panose="02020603050405020304" pitchFamily="18" charset="0"/>
                <a:cs typeface="Times New Roman" panose="02020603050405020304" pitchFamily="18" charset="0"/>
              </a:rPr>
              <a:t>Combining </a:t>
            </a:r>
          </a:p>
          <a:p>
            <a:r>
              <a:rPr lang="en-US" sz="1800" dirty="0">
                <a:solidFill>
                  <a:srgbClr val="FFFF00"/>
                </a:solidFill>
                <a:latin typeface="Times New Roman" panose="02020603050405020304" pitchFamily="18" charset="0"/>
                <a:cs typeface="Times New Roman" panose="02020603050405020304" pitchFamily="18" charset="0"/>
              </a:rPr>
              <a:t>scaler_1D.csv data </a:t>
            </a:r>
            <a:endParaRPr lang="en-IN" sz="1800" dirty="0">
              <a:solidFill>
                <a:srgbClr val="FFFF00"/>
              </a:solidFill>
              <a:latin typeface="Times New Roman" panose="02020603050405020304" pitchFamily="18" charset="0"/>
              <a:cs typeface="Times New Roman" panose="02020603050405020304" pitchFamily="18" charset="0"/>
            </a:endParaRPr>
          </a:p>
        </p:txBody>
      </p:sp>
      <p:sp>
        <p:nvSpPr>
          <p:cNvPr id="21" name="TextBox 20">
            <a:extLst>
              <a:ext uri="{FF2B5EF4-FFF2-40B4-BE49-F238E27FC236}">
                <a16:creationId xmlns:a16="http://schemas.microsoft.com/office/drawing/2014/main" id="{40C0AFEB-BA6B-4E64-0D8E-7A3B70ECA879}"/>
              </a:ext>
            </a:extLst>
          </p:cNvPr>
          <p:cNvSpPr txBox="1"/>
          <p:nvPr/>
        </p:nvSpPr>
        <p:spPr>
          <a:xfrm>
            <a:off x="10840925" y="6417744"/>
            <a:ext cx="2769805" cy="1200329"/>
          </a:xfrm>
          <a:prstGeom prst="rect">
            <a:avLst/>
          </a:prstGeom>
          <a:noFill/>
        </p:spPr>
        <p:txBody>
          <a:bodyPr wrap="square" rtlCol="0">
            <a:spAutoFit/>
          </a:bodyPr>
          <a:lstStyle/>
          <a:p>
            <a:r>
              <a:rPr lang="en-US" sz="1800" dirty="0">
                <a:solidFill>
                  <a:srgbClr val="FFFF00"/>
                </a:solidFill>
                <a:latin typeface="Times New Roman" panose="02020603050405020304" pitchFamily="18" charset="0"/>
                <a:cs typeface="Times New Roman" panose="02020603050405020304" pitchFamily="18" charset="0"/>
              </a:rPr>
              <a:t>Combining all </a:t>
            </a:r>
          </a:p>
          <a:p>
            <a:r>
              <a:rPr lang="en-US" sz="1800" dirty="0">
                <a:solidFill>
                  <a:srgbClr val="FFFF00"/>
                </a:solidFill>
                <a:latin typeface="Times New Roman" panose="02020603050405020304" pitchFamily="18" charset="0"/>
                <a:cs typeface="Times New Roman" panose="02020603050405020304" pitchFamily="18" charset="0"/>
              </a:rPr>
              <a:t>Combined</a:t>
            </a:r>
          </a:p>
          <a:p>
            <a:r>
              <a:rPr lang="en-US" sz="1800" dirty="0">
                <a:solidFill>
                  <a:srgbClr val="FFFF00"/>
                </a:solidFill>
                <a:latin typeface="Times New Roman" panose="02020603050405020304" pitchFamily="18" charset="0"/>
                <a:cs typeface="Times New Roman" panose="02020603050405020304" pitchFamily="18" charset="0"/>
              </a:rPr>
              <a:t>scaler_1D.csv </a:t>
            </a:r>
          </a:p>
          <a:p>
            <a:r>
              <a:rPr lang="en-US" sz="1800" dirty="0">
                <a:solidFill>
                  <a:srgbClr val="FFFF00"/>
                </a:solidFill>
                <a:latin typeface="Times New Roman" panose="02020603050405020304" pitchFamily="18" charset="0"/>
                <a:cs typeface="Times New Roman" panose="02020603050405020304" pitchFamily="18" charset="0"/>
              </a:rPr>
              <a:t>data stored in single csv file</a:t>
            </a:r>
            <a:endParaRPr lang="en-IN" sz="1800" dirty="0">
              <a:solidFill>
                <a:srgbClr val="FFFF00"/>
              </a:solidFill>
              <a:latin typeface="Times New Roman" panose="02020603050405020304" pitchFamily="18" charset="0"/>
              <a:cs typeface="Times New Roman" panose="02020603050405020304" pitchFamily="18" charset="0"/>
            </a:endParaRPr>
          </a:p>
        </p:txBody>
      </p:sp>
      <p:sp>
        <p:nvSpPr>
          <p:cNvPr id="22" name="TextBox 21">
            <a:extLst>
              <a:ext uri="{FF2B5EF4-FFF2-40B4-BE49-F238E27FC236}">
                <a16:creationId xmlns:a16="http://schemas.microsoft.com/office/drawing/2014/main" id="{2DD23BE9-599B-23B4-A312-A0EC4B041C45}"/>
              </a:ext>
            </a:extLst>
          </p:cNvPr>
          <p:cNvSpPr txBox="1"/>
          <p:nvPr/>
        </p:nvSpPr>
        <p:spPr>
          <a:xfrm>
            <a:off x="1448276" y="6599366"/>
            <a:ext cx="2151323" cy="646331"/>
          </a:xfrm>
          <a:prstGeom prst="rect">
            <a:avLst/>
          </a:prstGeom>
          <a:noFill/>
        </p:spPr>
        <p:txBody>
          <a:bodyPr wrap="square" rtlCol="0">
            <a:spAutoFit/>
          </a:bodyPr>
          <a:lstStyle/>
          <a:p>
            <a:r>
              <a:rPr lang="en-US" sz="1800" dirty="0">
                <a:solidFill>
                  <a:srgbClr val="FFFF00"/>
                </a:solidFill>
                <a:latin typeface="Times New Roman" panose="02020603050405020304" pitchFamily="18" charset="0"/>
                <a:cs typeface="Times New Roman" panose="02020603050405020304" pitchFamily="18" charset="0"/>
              </a:rPr>
              <a:t>Extract the contour (2D) signal</a:t>
            </a:r>
          </a:p>
        </p:txBody>
      </p:sp>
    </p:spTree>
    <p:extLst>
      <p:ext uri="{BB962C8B-B14F-4D97-AF65-F5344CB8AC3E}">
        <p14:creationId xmlns:p14="http://schemas.microsoft.com/office/powerpoint/2010/main" val="100185746"/>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60" y="-129654"/>
            <a:ext cx="14630400" cy="8229600"/>
          </a:xfrm>
          <a:prstGeom prst="rect">
            <a:avLst/>
          </a:prstGeom>
          <a:solidFill>
            <a:srgbClr val="0D0A2C">
              <a:alpha val="75000"/>
            </a:srgbClr>
          </a:solidFill>
          <a:ln/>
        </p:spPr>
      </p:sp>
      <p:sp>
        <p:nvSpPr>
          <p:cNvPr id="4" name="Text 1"/>
          <p:cNvSpPr/>
          <p:nvPr/>
        </p:nvSpPr>
        <p:spPr>
          <a:xfrm>
            <a:off x="1799157" y="246052"/>
            <a:ext cx="9311164" cy="694373"/>
          </a:xfrm>
          <a:prstGeom prst="rect">
            <a:avLst/>
          </a:prstGeom>
          <a:noFill/>
          <a:ln/>
        </p:spPr>
        <p:txBody>
          <a:bodyPr wrap="none" rtlCol="0" anchor="t"/>
          <a:lstStyle/>
          <a:p>
            <a:r>
              <a:rPr lang="en-US" sz="4400" dirty="0">
                <a:solidFill>
                  <a:srgbClr val="FFFF00"/>
                </a:solidFill>
                <a:latin typeface="Times New Roman" panose="02020603050405020304" pitchFamily="18" charset="0"/>
                <a:cs typeface="Times New Roman" panose="02020603050405020304" pitchFamily="18" charset="0"/>
              </a:rPr>
              <a:t>ML Model</a:t>
            </a:r>
          </a:p>
        </p:txBody>
      </p:sp>
      <p:pic>
        <p:nvPicPr>
          <p:cNvPr id="5" name="Image 1" descr="preencoded.png"/>
          <p:cNvPicPr>
            <a:picLocks noChangeAspect="1"/>
          </p:cNvPicPr>
          <p:nvPr/>
        </p:nvPicPr>
        <p:blipFill>
          <a:blip r:embed="rId4">
            <a:lum bright="70000" contrast="-70000"/>
            <a:extLst>
              <a:ext uri="{BEBA8EAE-BF5A-486C-A8C5-ECC9F3942E4B}">
                <a14:imgProps xmlns:a14="http://schemas.microsoft.com/office/drawing/2010/main">
                  <a14:imgLayer r:embed="rId5">
                    <a14:imgEffect>
                      <a14:colorTemperature colorTemp="4700"/>
                    </a14:imgEffect>
                    <a14:imgEffect>
                      <a14:saturation sat="400000"/>
                    </a14:imgEffect>
                  </a14:imgLayer>
                </a14:imgProps>
              </a:ext>
            </a:extLst>
          </a:blip>
          <a:stretch>
            <a:fillRect/>
          </a:stretch>
        </p:blipFill>
        <p:spPr>
          <a:xfrm>
            <a:off x="1389723" y="2010130"/>
            <a:ext cx="3518059" cy="694374"/>
          </a:xfrm>
          <a:prstGeom prst="rect">
            <a:avLst/>
          </a:prstGeom>
        </p:spPr>
      </p:pic>
      <p:sp>
        <p:nvSpPr>
          <p:cNvPr id="6" name="Text 2"/>
          <p:cNvSpPr/>
          <p:nvPr/>
        </p:nvSpPr>
        <p:spPr>
          <a:xfrm>
            <a:off x="1389723" y="2927741"/>
            <a:ext cx="2777490" cy="480417"/>
          </a:xfrm>
          <a:prstGeom prst="rect">
            <a:avLst/>
          </a:prstGeom>
          <a:noFill/>
          <a:ln/>
        </p:spPr>
        <p:txBody>
          <a:bodyPr wrap="none" rtlCol="0" anchor="t"/>
          <a:lstStyle/>
          <a:p>
            <a:r>
              <a:rPr lang="en-IN" sz="2400" b="1" dirty="0">
                <a:solidFill>
                  <a:schemeClr val="accent2">
                    <a:lumMod val="20000"/>
                    <a:lumOff val="80000"/>
                  </a:schemeClr>
                </a:solidFill>
                <a:latin typeface="Times New Roman" panose="02020603050405020304" pitchFamily="18" charset="0"/>
                <a:cs typeface="Times New Roman" panose="02020603050405020304" pitchFamily="18" charset="0"/>
              </a:rPr>
              <a:t>ML Algorithms tested</a:t>
            </a:r>
          </a:p>
        </p:txBody>
      </p:sp>
      <p:sp>
        <p:nvSpPr>
          <p:cNvPr id="7" name="Text 3"/>
          <p:cNvSpPr/>
          <p:nvPr/>
        </p:nvSpPr>
        <p:spPr>
          <a:xfrm>
            <a:off x="1473928" y="3822220"/>
            <a:ext cx="3073718" cy="2132409"/>
          </a:xfrm>
          <a:prstGeom prst="rect">
            <a:avLst/>
          </a:prstGeom>
          <a:noFill/>
          <a:ln/>
        </p:spPr>
        <p:txBody>
          <a:bodyPr wrap="square" rtlCol="0" anchor="t"/>
          <a:lstStyle/>
          <a:p>
            <a:r>
              <a:rPr lang="en-US" sz="2000" b="1" dirty="0">
                <a:solidFill>
                  <a:schemeClr val="bg1"/>
                </a:solidFill>
                <a:latin typeface="Times New Roman" panose="02020603050405020304" pitchFamily="18" charset="0"/>
                <a:cs typeface="Times New Roman" panose="02020603050405020304" pitchFamily="18" charset="0"/>
              </a:rPr>
              <a:t>PCA</a:t>
            </a:r>
          </a:p>
          <a:p>
            <a:r>
              <a:rPr lang="en-US" sz="2000" b="1" dirty="0" err="1">
                <a:solidFill>
                  <a:schemeClr val="bg1"/>
                </a:solidFill>
                <a:latin typeface="Times New Roman" panose="02020603050405020304" pitchFamily="18" charset="0"/>
                <a:cs typeface="Times New Roman" panose="02020603050405020304" pitchFamily="18" charset="0"/>
              </a:rPr>
              <a:t>Knn</a:t>
            </a:r>
            <a:endParaRPr lang="en-US" sz="2000" b="1" dirty="0">
              <a:solidFill>
                <a:schemeClr val="bg1"/>
              </a:solidFill>
              <a:latin typeface="Times New Roman" panose="02020603050405020304" pitchFamily="18" charset="0"/>
              <a:cs typeface="Times New Roman" panose="02020603050405020304" pitchFamily="18" charset="0"/>
            </a:endParaRPr>
          </a:p>
          <a:p>
            <a:r>
              <a:rPr lang="en-US" sz="2000" b="1" dirty="0">
                <a:solidFill>
                  <a:schemeClr val="bg1"/>
                </a:solidFill>
                <a:latin typeface="Times New Roman" panose="02020603050405020304" pitchFamily="18" charset="0"/>
                <a:cs typeface="Times New Roman" panose="02020603050405020304" pitchFamily="18" charset="0"/>
              </a:rPr>
              <a:t>Logistic Regression</a:t>
            </a:r>
          </a:p>
          <a:p>
            <a:r>
              <a:rPr lang="en-US" sz="2000" b="1" dirty="0">
                <a:solidFill>
                  <a:schemeClr val="bg1"/>
                </a:solidFill>
                <a:latin typeface="Times New Roman" panose="02020603050405020304" pitchFamily="18" charset="0"/>
                <a:cs typeface="Times New Roman" panose="02020603050405020304" pitchFamily="18" charset="0"/>
              </a:rPr>
              <a:t>SVM</a:t>
            </a:r>
          </a:p>
          <a:p>
            <a:r>
              <a:rPr lang="en-US" sz="2000" b="1" dirty="0" err="1">
                <a:solidFill>
                  <a:schemeClr val="bg1"/>
                </a:solidFill>
                <a:latin typeface="Times New Roman" panose="02020603050405020304" pitchFamily="18" charset="0"/>
                <a:cs typeface="Times New Roman" panose="02020603050405020304" pitchFamily="18" charset="0"/>
              </a:rPr>
              <a:t>XGBoost</a:t>
            </a:r>
            <a:endParaRPr lang="en-US" sz="2000" b="1" dirty="0">
              <a:solidFill>
                <a:schemeClr val="bg1"/>
              </a:solidFill>
              <a:latin typeface="Times New Roman" panose="02020603050405020304" pitchFamily="18" charset="0"/>
              <a:cs typeface="Times New Roman" panose="02020603050405020304" pitchFamily="18" charset="0"/>
            </a:endParaRPr>
          </a:p>
          <a:p>
            <a:r>
              <a:rPr lang="en-US" sz="2000" b="1" dirty="0">
                <a:solidFill>
                  <a:schemeClr val="bg1"/>
                </a:solidFill>
                <a:latin typeface="Times New Roman" panose="02020603050405020304" pitchFamily="18" charset="0"/>
                <a:cs typeface="Times New Roman" panose="02020603050405020304" pitchFamily="18" charset="0"/>
              </a:rPr>
              <a:t>Ensemble</a:t>
            </a:r>
            <a:endParaRPr lang="en-IN" sz="2000" b="1" dirty="0">
              <a:solidFill>
                <a:schemeClr val="bg1"/>
              </a:solidFill>
              <a:latin typeface="Times New Roman" panose="02020603050405020304" pitchFamily="18" charset="0"/>
              <a:cs typeface="Times New Roman" panose="02020603050405020304" pitchFamily="18" charset="0"/>
            </a:endParaRPr>
          </a:p>
          <a:p>
            <a:pPr marL="0" indent="0" algn="l">
              <a:lnSpc>
                <a:spcPts val="2799"/>
              </a:lnSpc>
              <a:buNone/>
            </a:pPr>
            <a:endParaRPr lang="en-US" sz="1750" b="1" dirty="0">
              <a:solidFill>
                <a:schemeClr val="bg1"/>
              </a:solidFill>
            </a:endParaRPr>
          </a:p>
        </p:txBody>
      </p:sp>
      <p:pic>
        <p:nvPicPr>
          <p:cNvPr id="8" name="Image 2" descr="preencoded.png"/>
          <p:cNvPicPr>
            <a:picLocks noChangeAspect="1"/>
          </p:cNvPicPr>
          <p:nvPr/>
        </p:nvPicPr>
        <p:blipFill>
          <a:blip r:embed="rId6">
            <a:duotone>
              <a:schemeClr val="accent2">
                <a:shade val="45000"/>
                <a:satMod val="135000"/>
              </a:schemeClr>
              <a:prstClr val="white"/>
            </a:duotone>
          </a:blip>
          <a:stretch>
            <a:fillRect/>
          </a:stretch>
        </p:blipFill>
        <p:spPr>
          <a:xfrm>
            <a:off x="5184936" y="2017215"/>
            <a:ext cx="3518178" cy="710803"/>
          </a:xfrm>
          <a:prstGeom prst="rect">
            <a:avLst/>
          </a:prstGeom>
        </p:spPr>
      </p:pic>
      <p:sp>
        <p:nvSpPr>
          <p:cNvPr id="9" name="Text 4"/>
          <p:cNvSpPr/>
          <p:nvPr/>
        </p:nvSpPr>
        <p:spPr>
          <a:xfrm>
            <a:off x="5065178" y="2901100"/>
            <a:ext cx="3934496" cy="856635"/>
          </a:xfrm>
          <a:prstGeom prst="rect">
            <a:avLst/>
          </a:prstGeom>
          <a:noFill/>
          <a:ln/>
        </p:spPr>
        <p:txBody>
          <a:bodyPr wrap="none" rtlCol="0" anchor="t"/>
          <a:lstStyle/>
          <a:p>
            <a:pPr marL="0" indent="0" algn="l">
              <a:lnSpc>
                <a:spcPts val="2734"/>
              </a:lnSpc>
              <a:buNone/>
            </a:pPr>
            <a:r>
              <a:rPr lang="en-IN" sz="2400" dirty="0" err="1">
                <a:solidFill>
                  <a:srgbClr val="FFC000"/>
                </a:solidFill>
              </a:rPr>
              <a:t>GridSearchCv</a:t>
            </a:r>
            <a:r>
              <a:rPr lang="en-IN" sz="2400" dirty="0"/>
              <a:t> </a:t>
            </a:r>
            <a:r>
              <a:rPr lang="en-IN" sz="2400" dirty="0">
                <a:solidFill>
                  <a:srgbClr val="FFC000"/>
                </a:solidFill>
              </a:rPr>
              <a:t>for </a:t>
            </a:r>
          </a:p>
          <a:p>
            <a:pPr marL="0" indent="0" algn="l">
              <a:lnSpc>
                <a:spcPts val="2734"/>
              </a:lnSpc>
              <a:buNone/>
            </a:pPr>
            <a:r>
              <a:rPr lang="en-IN" sz="2400" dirty="0" err="1">
                <a:solidFill>
                  <a:srgbClr val="FFC000"/>
                </a:solidFill>
              </a:rPr>
              <a:t>Hyperparamter</a:t>
            </a:r>
            <a:r>
              <a:rPr lang="en-IN" sz="2400" dirty="0">
                <a:solidFill>
                  <a:srgbClr val="FFC000"/>
                </a:solidFill>
              </a:rPr>
              <a:t> Tuning</a:t>
            </a:r>
            <a:endParaRPr lang="en-US" sz="2187" b="1" dirty="0">
              <a:solidFill>
                <a:srgbClr val="FFC000"/>
              </a:solidFill>
            </a:endParaRPr>
          </a:p>
        </p:txBody>
      </p:sp>
      <p:sp>
        <p:nvSpPr>
          <p:cNvPr id="10" name="Text 5"/>
          <p:cNvSpPr/>
          <p:nvPr/>
        </p:nvSpPr>
        <p:spPr>
          <a:xfrm>
            <a:off x="5778222" y="3526393"/>
            <a:ext cx="3073837" cy="2132409"/>
          </a:xfrm>
          <a:prstGeom prst="rect">
            <a:avLst/>
          </a:prstGeom>
          <a:noFill/>
          <a:ln/>
        </p:spPr>
        <p:txBody>
          <a:bodyPr wrap="square" rtlCol="0" anchor="t"/>
          <a:lstStyle/>
          <a:p>
            <a:pPr marL="0" indent="0" algn="l">
              <a:lnSpc>
                <a:spcPts val="2799"/>
              </a:lnSpc>
              <a:buNone/>
            </a:pPr>
            <a:endParaRPr lang="en-US" sz="1750" dirty="0"/>
          </a:p>
        </p:txBody>
      </p:sp>
      <p:pic>
        <p:nvPicPr>
          <p:cNvPr id="11" name="Image 3" descr="preencoded.png"/>
          <p:cNvPicPr>
            <a:picLocks noChangeAspect="1"/>
          </p:cNvPicPr>
          <p:nvPr/>
        </p:nvPicPr>
        <p:blipFill>
          <a:blip r:embed="rId7">
            <a:duotone>
              <a:schemeClr val="accent6">
                <a:shade val="45000"/>
                <a:satMod val="135000"/>
              </a:schemeClr>
              <a:prstClr val="white"/>
            </a:duotone>
          </a:blip>
          <a:stretch>
            <a:fillRect/>
          </a:stretch>
        </p:blipFill>
        <p:spPr>
          <a:xfrm>
            <a:off x="9074229" y="2001916"/>
            <a:ext cx="3518178" cy="710804"/>
          </a:xfrm>
          <a:prstGeom prst="rect">
            <a:avLst/>
          </a:prstGeom>
        </p:spPr>
      </p:pic>
      <p:sp>
        <p:nvSpPr>
          <p:cNvPr id="12" name="Text 6"/>
          <p:cNvSpPr/>
          <p:nvPr/>
        </p:nvSpPr>
        <p:spPr>
          <a:xfrm>
            <a:off x="9750024" y="2934976"/>
            <a:ext cx="4451797" cy="694373"/>
          </a:xfrm>
          <a:prstGeom prst="rect">
            <a:avLst/>
          </a:prstGeom>
          <a:noFill/>
          <a:ln/>
        </p:spPr>
        <p:txBody>
          <a:bodyPr wrap="square" rtlCol="0" anchor="t"/>
          <a:lstStyle/>
          <a:p>
            <a:r>
              <a:rPr lang="en-US" sz="2400" dirty="0">
                <a:solidFill>
                  <a:srgbClr val="00B050"/>
                </a:solidFill>
              </a:rPr>
              <a:t>Ensemble of stacking multiple models using voting classifier</a:t>
            </a:r>
            <a:endParaRPr lang="en-IN" sz="1800" dirty="0">
              <a:solidFill>
                <a:srgbClr val="00B050"/>
              </a:solidFill>
            </a:endParaRPr>
          </a:p>
        </p:txBody>
      </p:sp>
      <p:sp>
        <p:nvSpPr>
          <p:cNvPr id="13" name="TextBox 12">
            <a:extLst>
              <a:ext uri="{FF2B5EF4-FFF2-40B4-BE49-F238E27FC236}">
                <a16:creationId xmlns:a16="http://schemas.microsoft.com/office/drawing/2014/main" id="{924A09F5-4202-6CF2-485D-4229A164A44B}"/>
              </a:ext>
            </a:extLst>
          </p:cNvPr>
          <p:cNvSpPr txBox="1"/>
          <p:nvPr/>
        </p:nvSpPr>
        <p:spPr>
          <a:xfrm>
            <a:off x="2101756" y="1078462"/>
            <a:ext cx="10590662" cy="707886"/>
          </a:xfrm>
          <a:prstGeom prst="rect">
            <a:avLst/>
          </a:prstGeom>
          <a:noFill/>
        </p:spPr>
        <p:txBody>
          <a:bodyPr wrap="square" rtlCol="0">
            <a:spAutoFit/>
          </a:bodyPr>
          <a:lstStyle/>
          <a:p>
            <a:r>
              <a:rPr lang="en-US" sz="2000" dirty="0">
                <a:solidFill>
                  <a:schemeClr val="bg1">
                    <a:lumMod val="85000"/>
                  </a:schemeClr>
                </a:solidFill>
              </a:rPr>
              <a:t>We tested various algorithms and then utilized the ensemble technique to stack algorithms to enhance performance because it was a classification problem.</a:t>
            </a:r>
            <a:endParaRPr lang="en-IN" sz="2000" dirty="0">
              <a:solidFill>
                <a:schemeClr val="bg1">
                  <a:lumMod val="85000"/>
                </a:schemeClr>
              </a:solidFill>
            </a:endParaRPr>
          </a:p>
        </p:txBody>
      </p:sp>
      <p:pic>
        <p:nvPicPr>
          <p:cNvPr id="23" name="Picture 22">
            <a:extLst>
              <a:ext uri="{FF2B5EF4-FFF2-40B4-BE49-F238E27FC236}">
                <a16:creationId xmlns:a16="http://schemas.microsoft.com/office/drawing/2014/main" id="{31D6F8AB-59DB-AB78-3204-C9E850DBEB04}"/>
              </a:ext>
            </a:extLst>
          </p:cNvPr>
          <p:cNvPicPr>
            <a:picLocks noChangeAspect="1"/>
          </p:cNvPicPr>
          <p:nvPr/>
        </p:nvPicPr>
        <p:blipFill>
          <a:blip r:embed="rId8"/>
          <a:stretch>
            <a:fillRect/>
          </a:stretch>
        </p:blipFill>
        <p:spPr>
          <a:xfrm>
            <a:off x="4718582" y="3887389"/>
            <a:ext cx="4450886" cy="3898657"/>
          </a:xfrm>
          <a:prstGeom prst="rect">
            <a:avLst/>
          </a:prstGeom>
        </p:spPr>
      </p:pic>
      <p:pic>
        <p:nvPicPr>
          <p:cNvPr id="25" name="Picture 24">
            <a:extLst>
              <a:ext uri="{FF2B5EF4-FFF2-40B4-BE49-F238E27FC236}">
                <a16:creationId xmlns:a16="http://schemas.microsoft.com/office/drawing/2014/main" id="{912BE4B3-E60C-DCF9-6678-7103A3169A55}"/>
              </a:ext>
            </a:extLst>
          </p:cNvPr>
          <p:cNvPicPr>
            <a:picLocks noChangeAspect="1"/>
          </p:cNvPicPr>
          <p:nvPr/>
        </p:nvPicPr>
        <p:blipFill>
          <a:blip r:embed="rId9"/>
          <a:stretch>
            <a:fillRect/>
          </a:stretch>
        </p:blipFill>
        <p:spPr>
          <a:xfrm>
            <a:off x="9740186" y="3905738"/>
            <a:ext cx="3989461" cy="3996316"/>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227409"/>
            <a:ext cx="14630400" cy="8229600"/>
          </a:xfrm>
          <a:prstGeom prst="rect">
            <a:avLst/>
          </a:prstGeom>
          <a:solidFill>
            <a:srgbClr val="0D0A2C">
              <a:alpha val="75000"/>
            </a:srgbClr>
          </a:solidFill>
          <a:ln/>
        </p:spPr>
      </p:sp>
      <p:sp>
        <p:nvSpPr>
          <p:cNvPr id="4" name="Text 1"/>
          <p:cNvSpPr/>
          <p:nvPr/>
        </p:nvSpPr>
        <p:spPr>
          <a:xfrm>
            <a:off x="2037993" y="685324"/>
            <a:ext cx="9311164" cy="694373"/>
          </a:xfrm>
          <a:prstGeom prst="rect">
            <a:avLst/>
          </a:prstGeom>
          <a:noFill/>
          <a:ln/>
        </p:spPr>
        <p:txBody>
          <a:bodyPr wrap="none" rtlCol="0" anchor="t"/>
          <a:lstStyle/>
          <a:p>
            <a:r>
              <a:rPr lang="en-US" sz="4400" dirty="0" err="1">
                <a:solidFill>
                  <a:srgbClr val="FFFF00"/>
                </a:solidFill>
                <a:latin typeface="Times New Roman" panose="02020603050405020304" pitchFamily="18" charset="0"/>
                <a:cs typeface="Times New Roman" panose="02020603050405020304" pitchFamily="18" charset="0"/>
              </a:rPr>
              <a:t>Streamlit</a:t>
            </a:r>
            <a:r>
              <a:rPr lang="en-US" sz="4400" dirty="0">
                <a:solidFill>
                  <a:srgbClr val="FFFF00"/>
                </a:solidFill>
                <a:latin typeface="Times New Roman" panose="02020603050405020304" pitchFamily="18" charset="0"/>
                <a:cs typeface="Times New Roman" panose="02020603050405020304" pitchFamily="18" charset="0"/>
              </a:rPr>
              <a:t> Output</a:t>
            </a:r>
          </a:p>
        </p:txBody>
      </p:sp>
      <p:sp>
        <p:nvSpPr>
          <p:cNvPr id="9" name="Text 4"/>
          <p:cNvSpPr/>
          <p:nvPr/>
        </p:nvSpPr>
        <p:spPr>
          <a:xfrm>
            <a:off x="2215166" y="1799836"/>
            <a:ext cx="2452562" cy="347186"/>
          </a:xfrm>
          <a:prstGeom prst="rect">
            <a:avLst/>
          </a:prstGeom>
          <a:noFill/>
          <a:ln/>
        </p:spPr>
        <p:txBody>
          <a:bodyPr wrap="none" rtlCol="0" anchor="t"/>
          <a:lstStyle/>
          <a:p>
            <a:r>
              <a:rPr lang="en-US" sz="2400" dirty="0">
                <a:solidFill>
                  <a:srgbClr val="FFFF00"/>
                </a:solidFill>
              </a:rPr>
              <a:t>IP Address generated</a:t>
            </a:r>
            <a:endParaRPr lang="en-IN" sz="2400" dirty="0">
              <a:solidFill>
                <a:srgbClr val="FFFF00"/>
              </a:solidFill>
            </a:endParaRPr>
          </a:p>
        </p:txBody>
      </p:sp>
      <p:sp>
        <p:nvSpPr>
          <p:cNvPr id="10" name="Text 5"/>
          <p:cNvSpPr/>
          <p:nvPr/>
        </p:nvSpPr>
        <p:spPr>
          <a:xfrm>
            <a:off x="5778222" y="3526393"/>
            <a:ext cx="3073837" cy="2132409"/>
          </a:xfrm>
          <a:prstGeom prst="rect">
            <a:avLst/>
          </a:prstGeom>
          <a:noFill/>
          <a:ln/>
        </p:spPr>
        <p:txBody>
          <a:bodyPr wrap="square" rtlCol="0" anchor="t"/>
          <a:lstStyle/>
          <a:p>
            <a:pPr marL="0" indent="0" algn="l">
              <a:lnSpc>
                <a:spcPts val="2799"/>
              </a:lnSpc>
              <a:buNone/>
            </a:pPr>
            <a:endParaRPr lang="en-US" sz="1750" dirty="0"/>
          </a:p>
        </p:txBody>
      </p:sp>
      <p:sp>
        <p:nvSpPr>
          <p:cNvPr id="12" name="Text 6"/>
          <p:cNvSpPr/>
          <p:nvPr/>
        </p:nvSpPr>
        <p:spPr>
          <a:xfrm>
            <a:off x="7643943" y="1717834"/>
            <a:ext cx="4451797" cy="694373"/>
          </a:xfrm>
          <a:prstGeom prst="rect">
            <a:avLst/>
          </a:prstGeom>
          <a:noFill/>
          <a:ln/>
        </p:spPr>
        <p:txBody>
          <a:bodyPr wrap="square" rtlCol="0" anchor="t"/>
          <a:lstStyle/>
          <a:p>
            <a:r>
              <a:rPr lang="en-US" sz="2400" dirty="0">
                <a:solidFill>
                  <a:srgbClr val="FFFF00"/>
                </a:solidFill>
              </a:rPr>
              <a:t>Website (</a:t>
            </a:r>
            <a:r>
              <a:rPr lang="en-US" sz="2400" dirty="0" err="1">
                <a:solidFill>
                  <a:srgbClr val="FFFF00"/>
                </a:solidFill>
              </a:rPr>
              <a:t>Localtunnel</a:t>
            </a:r>
            <a:r>
              <a:rPr lang="en-US" sz="2400" dirty="0">
                <a:solidFill>
                  <a:srgbClr val="FFFF00"/>
                </a:solidFill>
              </a:rPr>
              <a:t>)</a:t>
            </a:r>
            <a:endParaRPr lang="en-IN" sz="2400" dirty="0">
              <a:solidFill>
                <a:srgbClr val="FFFF00"/>
              </a:solidFill>
            </a:endParaRPr>
          </a:p>
        </p:txBody>
      </p:sp>
      <p:sp>
        <p:nvSpPr>
          <p:cNvPr id="14" name="Text 8"/>
          <p:cNvSpPr/>
          <p:nvPr/>
        </p:nvSpPr>
        <p:spPr>
          <a:xfrm>
            <a:off x="2037993" y="6833473"/>
            <a:ext cx="10554414" cy="710803"/>
          </a:xfrm>
          <a:prstGeom prst="rect">
            <a:avLst/>
          </a:prstGeom>
          <a:noFill/>
          <a:ln/>
        </p:spPr>
        <p:txBody>
          <a:bodyPr wrap="squar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The promising results of deep learning in ECG-based cardiovascular disease detection highlight the immense potential for this technology to revolutionize cardiac care and improve patient outcomes.</a:t>
            </a:r>
            <a:endParaRPr lang="en-US" sz="1750" dirty="0"/>
          </a:p>
        </p:txBody>
      </p:sp>
      <p:pic>
        <p:nvPicPr>
          <p:cNvPr id="13" name="Picture 12">
            <a:extLst>
              <a:ext uri="{FF2B5EF4-FFF2-40B4-BE49-F238E27FC236}">
                <a16:creationId xmlns:a16="http://schemas.microsoft.com/office/drawing/2014/main" id="{F9D2122F-2E1C-42CF-321E-4F68EA73B9CB}"/>
              </a:ext>
            </a:extLst>
          </p:cNvPr>
          <p:cNvPicPr>
            <a:picLocks noChangeAspect="1"/>
          </p:cNvPicPr>
          <p:nvPr/>
        </p:nvPicPr>
        <p:blipFill>
          <a:blip r:embed="rId4"/>
          <a:stretch>
            <a:fillRect/>
          </a:stretch>
        </p:blipFill>
        <p:spPr>
          <a:xfrm>
            <a:off x="985234" y="2567161"/>
            <a:ext cx="5847008" cy="4194247"/>
          </a:xfrm>
          <a:prstGeom prst="rect">
            <a:avLst/>
          </a:prstGeom>
        </p:spPr>
      </p:pic>
      <p:pic>
        <p:nvPicPr>
          <p:cNvPr id="15" name="Picture 14">
            <a:extLst>
              <a:ext uri="{FF2B5EF4-FFF2-40B4-BE49-F238E27FC236}">
                <a16:creationId xmlns:a16="http://schemas.microsoft.com/office/drawing/2014/main" id="{111A6689-22C4-EEFA-A535-6D4274B9988A}"/>
              </a:ext>
            </a:extLst>
          </p:cNvPr>
          <p:cNvPicPr>
            <a:picLocks noChangeAspect="1"/>
          </p:cNvPicPr>
          <p:nvPr/>
        </p:nvPicPr>
        <p:blipFill>
          <a:blip r:embed="rId5"/>
          <a:stretch>
            <a:fillRect/>
          </a:stretch>
        </p:blipFill>
        <p:spPr>
          <a:xfrm>
            <a:off x="7387436" y="2639616"/>
            <a:ext cx="6025910" cy="4095773"/>
          </a:xfrm>
          <a:prstGeom prst="rect">
            <a:avLst/>
          </a:prstGeom>
        </p:spPr>
      </p:pic>
    </p:spTree>
    <p:extLst>
      <p:ext uri="{BB962C8B-B14F-4D97-AF65-F5344CB8AC3E}">
        <p14:creationId xmlns:p14="http://schemas.microsoft.com/office/powerpoint/2010/main" val="1900788436"/>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227409"/>
            <a:ext cx="14630400" cy="8229600"/>
          </a:xfrm>
          <a:prstGeom prst="rect">
            <a:avLst/>
          </a:prstGeom>
          <a:solidFill>
            <a:srgbClr val="0D0A2C">
              <a:alpha val="75000"/>
            </a:srgbClr>
          </a:solidFill>
          <a:ln/>
        </p:spPr>
      </p:sp>
      <p:sp>
        <p:nvSpPr>
          <p:cNvPr id="4" name="Text 1"/>
          <p:cNvSpPr/>
          <p:nvPr/>
        </p:nvSpPr>
        <p:spPr>
          <a:xfrm>
            <a:off x="2037993" y="685324"/>
            <a:ext cx="9311164" cy="694373"/>
          </a:xfrm>
          <a:prstGeom prst="rect">
            <a:avLst/>
          </a:prstGeom>
          <a:noFill/>
          <a:ln/>
        </p:spPr>
        <p:txBody>
          <a:bodyPr wrap="none" rtlCol="0" anchor="t"/>
          <a:lstStyle/>
          <a:p>
            <a:r>
              <a:rPr lang="en-US" sz="4000" dirty="0">
                <a:solidFill>
                  <a:srgbClr val="FFFF00"/>
                </a:solidFill>
              </a:rPr>
              <a:t>Final Predicted Results</a:t>
            </a:r>
            <a:endParaRPr lang="en-US" sz="4000" dirty="0">
              <a:solidFill>
                <a:srgbClr val="FFFF00"/>
              </a:solidFill>
              <a:latin typeface="Times New Roman" panose="02020603050405020304" pitchFamily="18" charset="0"/>
              <a:cs typeface="Times New Roman" panose="02020603050405020304" pitchFamily="18" charset="0"/>
            </a:endParaRPr>
          </a:p>
        </p:txBody>
      </p:sp>
      <p:sp>
        <p:nvSpPr>
          <p:cNvPr id="9" name="Text 4"/>
          <p:cNvSpPr/>
          <p:nvPr/>
        </p:nvSpPr>
        <p:spPr>
          <a:xfrm>
            <a:off x="1371600" y="1799835"/>
            <a:ext cx="3296128" cy="612371"/>
          </a:xfrm>
          <a:prstGeom prst="rect">
            <a:avLst/>
          </a:prstGeom>
          <a:noFill/>
          <a:ln/>
        </p:spPr>
        <p:txBody>
          <a:bodyPr wrap="none" rtlCol="0" anchor="t"/>
          <a:lstStyle/>
          <a:p>
            <a:r>
              <a:rPr lang="en-US" sz="2400" b="1" dirty="0">
                <a:solidFill>
                  <a:srgbClr val="FFFF00"/>
                </a:solidFill>
              </a:rPr>
              <a:t>Sign Up Page</a:t>
            </a:r>
            <a:endParaRPr lang="en-IN" sz="2400" b="1" dirty="0">
              <a:solidFill>
                <a:srgbClr val="FFFF00"/>
              </a:solidFill>
            </a:endParaRPr>
          </a:p>
        </p:txBody>
      </p:sp>
      <p:sp>
        <p:nvSpPr>
          <p:cNvPr id="10" name="Text 5"/>
          <p:cNvSpPr/>
          <p:nvPr/>
        </p:nvSpPr>
        <p:spPr>
          <a:xfrm>
            <a:off x="5778222" y="3526393"/>
            <a:ext cx="3073837" cy="2132409"/>
          </a:xfrm>
          <a:prstGeom prst="rect">
            <a:avLst/>
          </a:prstGeom>
          <a:noFill/>
          <a:ln/>
        </p:spPr>
        <p:txBody>
          <a:bodyPr wrap="square" rtlCol="0" anchor="t"/>
          <a:lstStyle/>
          <a:p>
            <a:pPr marL="0" indent="0" algn="l">
              <a:lnSpc>
                <a:spcPts val="2799"/>
              </a:lnSpc>
              <a:buNone/>
            </a:pPr>
            <a:endParaRPr lang="en-US" sz="1750" dirty="0"/>
          </a:p>
        </p:txBody>
      </p:sp>
      <p:sp>
        <p:nvSpPr>
          <p:cNvPr id="12" name="Text 6"/>
          <p:cNvSpPr/>
          <p:nvPr/>
        </p:nvSpPr>
        <p:spPr>
          <a:xfrm>
            <a:off x="7914068" y="1717834"/>
            <a:ext cx="4181672" cy="694373"/>
          </a:xfrm>
          <a:prstGeom prst="rect">
            <a:avLst/>
          </a:prstGeom>
          <a:noFill/>
          <a:ln/>
        </p:spPr>
        <p:txBody>
          <a:bodyPr wrap="square" rtlCol="0" anchor="t"/>
          <a:lstStyle/>
          <a:p>
            <a:r>
              <a:rPr lang="en-US" sz="2400" b="1" dirty="0">
                <a:solidFill>
                  <a:srgbClr val="FFFF00"/>
                </a:solidFill>
              </a:rPr>
              <a:t>Login Page</a:t>
            </a:r>
            <a:endParaRPr lang="en-IN" sz="2400" b="1" dirty="0">
              <a:solidFill>
                <a:srgbClr val="FFFF00"/>
              </a:solidFill>
            </a:endParaRPr>
          </a:p>
        </p:txBody>
      </p:sp>
      <p:sp>
        <p:nvSpPr>
          <p:cNvPr id="14" name="Text 8"/>
          <p:cNvSpPr/>
          <p:nvPr/>
        </p:nvSpPr>
        <p:spPr>
          <a:xfrm>
            <a:off x="2188118" y="7160471"/>
            <a:ext cx="10554414" cy="710803"/>
          </a:xfrm>
          <a:prstGeom prst="rect">
            <a:avLst/>
          </a:prstGeom>
          <a:noFill/>
          <a:ln/>
        </p:spPr>
        <p:txBody>
          <a:bodyPr wrap="squar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The promising results of deep learning in ECG-based cardiovascular disease detection highlight the immense potential for this technology to revolutionize cardiac care and improve patient outcomes.</a:t>
            </a:r>
            <a:endParaRPr lang="en-US" sz="1750" dirty="0"/>
          </a:p>
        </p:txBody>
      </p:sp>
      <p:pic>
        <p:nvPicPr>
          <p:cNvPr id="8" name="Picture 7">
            <a:extLst>
              <a:ext uri="{FF2B5EF4-FFF2-40B4-BE49-F238E27FC236}">
                <a16:creationId xmlns:a16="http://schemas.microsoft.com/office/drawing/2014/main" id="{9D1EF241-9FDE-DAB2-E8B9-B4EF694D0CED}"/>
              </a:ext>
            </a:extLst>
          </p:cNvPr>
          <p:cNvPicPr>
            <a:picLocks noChangeAspect="1"/>
          </p:cNvPicPr>
          <p:nvPr/>
        </p:nvPicPr>
        <p:blipFill>
          <a:blip r:embed="rId4"/>
          <a:stretch>
            <a:fillRect/>
          </a:stretch>
        </p:blipFill>
        <p:spPr>
          <a:xfrm>
            <a:off x="626662" y="2412207"/>
            <a:ext cx="6449701" cy="4520855"/>
          </a:xfrm>
          <a:prstGeom prst="rect">
            <a:avLst/>
          </a:prstGeom>
        </p:spPr>
      </p:pic>
      <p:pic>
        <p:nvPicPr>
          <p:cNvPr id="13" name="Picture 12">
            <a:extLst>
              <a:ext uri="{FF2B5EF4-FFF2-40B4-BE49-F238E27FC236}">
                <a16:creationId xmlns:a16="http://schemas.microsoft.com/office/drawing/2014/main" id="{AD3E9ECC-BE93-B794-8E39-5CC14D7E0656}"/>
              </a:ext>
            </a:extLst>
          </p:cNvPr>
          <p:cNvPicPr>
            <a:picLocks noChangeAspect="1"/>
          </p:cNvPicPr>
          <p:nvPr/>
        </p:nvPicPr>
        <p:blipFill>
          <a:blip r:embed="rId5"/>
          <a:stretch>
            <a:fillRect/>
          </a:stretch>
        </p:blipFill>
        <p:spPr>
          <a:xfrm>
            <a:off x="7410733" y="2412206"/>
            <a:ext cx="6592885" cy="4568623"/>
          </a:xfrm>
          <a:prstGeom prst="rect">
            <a:avLst/>
          </a:prstGeom>
        </p:spPr>
      </p:pic>
    </p:spTree>
    <p:extLst>
      <p:ext uri="{BB962C8B-B14F-4D97-AF65-F5344CB8AC3E}">
        <p14:creationId xmlns:p14="http://schemas.microsoft.com/office/powerpoint/2010/main" val="1500729706"/>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227409"/>
            <a:ext cx="14630400" cy="8229600"/>
          </a:xfrm>
          <a:prstGeom prst="rect">
            <a:avLst/>
          </a:prstGeom>
          <a:solidFill>
            <a:srgbClr val="0D0A2C">
              <a:alpha val="75000"/>
            </a:srgbClr>
          </a:solidFill>
          <a:ln/>
        </p:spPr>
      </p:sp>
      <p:sp>
        <p:nvSpPr>
          <p:cNvPr id="9" name="Text 4"/>
          <p:cNvSpPr/>
          <p:nvPr/>
        </p:nvSpPr>
        <p:spPr>
          <a:xfrm>
            <a:off x="1371599" y="1322390"/>
            <a:ext cx="4282225" cy="612371"/>
          </a:xfrm>
          <a:prstGeom prst="rect">
            <a:avLst/>
          </a:prstGeom>
          <a:noFill/>
          <a:ln/>
        </p:spPr>
        <p:txBody>
          <a:bodyPr wrap="none" rtlCol="0" anchor="t"/>
          <a:lstStyle/>
          <a:p>
            <a:r>
              <a:rPr lang="en-US" sz="2400" b="1" dirty="0">
                <a:solidFill>
                  <a:srgbClr val="FFFF00"/>
                </a:solidFill>
              </a:rPr>
              <a:t>Choose ECG Image for prediction</a:t>
            </a:r>
            <a:endParaRPr lang="en-IN" sz="2400" b="1" dirty="0">
              <a:solidFill>
                <a:srgbClr val="FFFF00"/>
              </a:solidFill>
            </a:endParaRPr>
          </a:p>
        </p:txBody>
      </p:sp>
      <p:sp>
        <p:nvSpPr>
          <p:cNvPr id="10" name="Text 5"/>
          <p:cNvSpPr/>
          <p:nvPr/>
        </p:nvSpPr>
        <p:spPr>
          <a:xfrm>
            <a:off x="5778222" y="3526393"/>
            <a:ext cx="3073837" cy="2132409"/>
          </a:xfrm>
          <a:prstGeom prst="rect">
            <a:avLst/>
          </a:prstGeom>
          <a:noFill/>
          <a:ln/>
        </p:spPr>
        <p:txBody>
          <a:bodyPr wrap="square" rtlCol="0" anchor="t"/>
          <a:lstStyle/>
          <a:p>
            <a:pPr marL="0" indent="0" algn="l">
              <a:lnSpc>
                <a:spcPts val="2799"/>
              </a:lnSpc>
              <a:buNone/>
            </a:pPr>
            <a:endParaRPr lang="en-US" sz="1750" dirty="0"/>
          </a:p>
        </p:txBody>
      </p:sp>
      <p:sp>
        <p:nvSpPr>
          <p:cNvPr id="12" name="Text 6"/>
          <p:cNvSpPr/>
          <p:nvPr/>
        </p:nvSpPr>
        <p:spPr>
          <a:xfrm>
            <a:off x="7914068" y="1240388"/>
            <a:ext cx="4181672" cy="694373"/>
          </a:xfrm>
          <a:prstGeom prst="rect">
            <a:avLst/>
          </a:prstGeom>
          <a:noFill/>
          <a:ln/>
        </p:spPr>
        <p:txBody>
          <a:bodyPr wrap="square" rtlCol="0" anchor="t"/>
          <a:lstStyle/>
          <a:p>
            <a:r>
              <a:rPr lang="en-US" sz="2400" b="1" dirty="0">
                <a:solidFill>
                  <a:srgbClr val="FFFF00"/>
                </a:solidFill>
              </a:rPr>
              <a:t>Browse the ECG file</a:t>
            </a:r>
            <a:endParaRPr lang="en-IN" sz="2400" b="1" dirty="0">
              <a:solidFill>
                <a:srgbClr val="FFFF00"/>
              </a:solidFill>
            </a:endParaRPr>
          </a:p>
        </p:txBody>
      </p:sp>
      <p:sp>
        <p:nvSpPr>
          <p:cNvPr id="14" name="Text 8"/>
          <p:cNvSpPr/>
          <p:nvPr/>
        </p:nvSpPr>
        <p:spPr>
          <a:xfrm>
            <a:off x="2037993" y="6833473"/>
            <a:ext cx="10554414" cy="710803"/>
          </a:xfrm>
          <a:prstGeom prst="rect">
            <a:avLst/>
          </a:prstGeom>
          <a:noFill/>
          <a:ln/>
        </p:spPr>
        <p:txBody>
          <a:bodyPr wrap="squar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The promising results of deep learning in ECG-based cardiovascular disease detection highlight the immense potential for this technology to revolutionize cardiac care and improve patient outcomes.</a:t>
            </a:r>
            <a:endParaRPr lang="en-US" sz="1750" dirty="0"/>
          </a:p>
        </p:txBody>
      </p:sp>
      <p:pic>
        <p:nvPicPr>
          <p:cNvPr id="7" name="Picture 6">
            <a:extLst>
              <a:ext uri="{FF2B5EF4-FFF2-40B4-BE49-F238E27FC236}">
                <a16:creationId xmlns:a16="http://schemas.microsoft.com/office/drawing/2014/main" id="{71AB6B8D-B1E3-3994-4BDC-71F691A54A2D}"/>
              </a:ext>
            </a:extLst>
          </p:cNvPr>
          <p:cNvPicPr>
            <a:picLocks noChangeAspect="1"/>
          </p:cNvPicPr>
          <p:nvPr/>
        </p:nvPicPr>
        <p:blipFill>
          <a:blip r:embed="rId4"/>
          <a:stretch>
            <a:fillRect/>
          </a:stretch>
        </p:blipFill>
        <p:spPr>
          <a:xfrm>
            <a:off x="1106838" y="1835240"/>
            <a:ext cx="6208362" cy="4998233"/>
          </a:xfrm>
          <a:prstGeom prst="rect">
            <a:avLst/>
          </a:prstGeom>
        </p:spPr>
      </p:pic>
      <p:pic>
        <p:nvPicPr>
          <p:cNvPr id="8" name="Picture 7">
            <a:extLst>
              <a:ext uri="{FF2B5EF4-FFF2-40B4-BE49-F238E27FC236}">
                <a16:creationId xmlns:a16="http://schemas.microsoft.com/office/drawing/2014/main" id="{E9CD0977-A7E1-8D3E-8DBD-41B2E512B399}"/>
              </a:ext>
            </a:extLst>
          </p:cNvPr>
          <p:cNvPicPr>
            <a:picLocks noChangeAspect="1"/>
          </p:cNvPicPr>
          <p:nvPr/>
        </p:nvPicPr>
        <p:blipFill>
          <a:blip r:embed="rId5"/>
          <a:stretch>
            <a:fillRect/>
          </a:stretch>
        </p:blipFill>
        <p:spPr>
          <a:xfrm>
            <a:off x="7914068" y="1835240"/>
            <a:ext cx="5892084" cy="4913290"/>
          </a:xfrm>
          <a:prstGeom prst="rect">
            <a:avLst/>
          </a:prstGeom>
        </p:spPr>
      </p:pic>
    </p:spTree>
    <p:extLst>
      <p:ext uri="{BB962C8B-B14F-4D97-AF65-F5344CB8AC3E}">
        <p14:creationId xmlns:p14="http://schemas.microsoft.com/office/powerpoint/2010/main" val="860983671"/>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197893"/>
            <a:ext cx="14630400" cy="8229600"/>
          </a:xfrm>
          <a:prstGeom prst="rect">
            <a:avLst/>
          </a:prstGeom>
          <a:solidFill>
            <a:srgbClr val="0D0A2C">
              <a:alpha val="75000"/>
            </a:srgbClr>
          </a:solidFill>
          <a:ln/>
        </p:spPr>
      </p:sp>
      <p:sp>
        <p:nvSpPr>
          <p:cNvPr id="5" name="Text 1"/>
          <p:cNvSpPr/>
          <p:nvPr/>
        </p:nvSpPr>
        <p:spPr>
          <a:xfrm>
            <a:off x="724011" y="723914"/>
            <a:ext cx="7477601" cy="444341"/>
          </a:xfrm>
          <a:prstGeom prst="rect">
            <a:avLst/>
          </a:prstGeom>
          <a:noFill/>
          <a:ln/>
        </p:spPr>
        <p:txBody>
          <a:bodyPr wrap="none" rtlCol="0" anchor="t"/>
          <a:lstStyle/>
          <a:p>
            <a:pPr marL="0" indent="0">
              <a:lnSpc>
                <a:spcPts val="3499"/>
              </a:lnSpc>
              <a:buNone/>
            </a:pPr>
            <a:r>
              <a:rPr lang="en-US" sz="3200" b="1" dirty="0">
                <a:solidFill>
                  <a:srgbClr val="FFFF00"/>
                </a:solidFill>
                <a:latin typeface="Heebo" pitchFamily="34" charset="0"/>
                <a:ea typeface="Heebo" pitchFamily="34" charset="-122"/>
                <a:cs typeface="Heebo" pitchFamily="34" charset="-120"/>
              </a:rPr>
              <a:t>Introduction</a:t>
            </a:r>
            <a:endParaRPr lang="en-US" sz="3200" b="1" dirty="0">
              <a:solidFill>
                <a:srgbClr val="FFFF00"/>
              </a:solidFill>
            </a:endParaRPr>
          </a:p>
        </p:txBody>
      </p:sp>
      <p:sp>
        <p:nvSpPr>
          <p:cNvPr id="6" name="Text 2"/>
          <p:cNvSpPr/>
          <p:nvPr/>
        </p:nvSpPr>
        <p:spPr>
          <a:xfrm>
            <a:off x="833199" y="1949053"/>
            <a:ext cx="7477601" cy="3554016"/>
          </a:xfrm>
          <a:prstGeom prst="rect">
            <a:avLst/>
          </a:prstGeom>
          <a:noFill/>
          <a:ln/>
        </p:spPr>
        <p:txBody>
          <a:bodyPr wrap="square" rtlCol="0" anchor="t"/>
          <a:lstStyle/>
          <a:p>
            <a:pPr marL="0" indent="0" algn="just">
              <a:lnSpc>
                <a:spcPts val="2799"/>
              </a:lnSpc>
              <a:buNone/>
            </a:pPr>
            <a:r>
              <a:rPr lang="en-US" dirty="0">
                <a:solidFill>
                  <a:schemeClr val="bg1"/>
                </a:solidFill>
                <a:latin typeface="Times New Roman" panose="02020603050405020304" pitchFamily="18" charset="0"/>
                <a:ea typeface="Heebo" pitchFamily="34" charset="-122"/>
                <a:cs typeface="Times New Roman" panose="02020603050405020304" pitchFamily="18" charset="0"/>
              </a:rPr>
              <a:t>According to statistics by the World Health Organization (WHO), each year 17.9 million deaths occur worldwide, all as a result of cardiovascular diseases. Being a major concern requiring urgent attention, numerous methods and research have been carried out in order to establish the most favorable approaches in this very crucial area of medicine most of these cardiovascular related diseases can however be controlled through earlier detection as well as risk evaluation and prediction. The data obtained his then used to derive more knowledge in the field as well as improvise different and innovative approaches necessary for the improvement of health services provided</a:t>
            </a:r>
            <a:r>
              <a:rPr lang="en-US" b="1" dirty="0">
                <a:solidFill>
                  <a:schemeClr val="bg1"/>
                </a:solidFill>
                <a:latin typeface="Times New Roman" panose="02020603050405020304" pitchFamily="18" charset="0"/>
                <a:ea typeface="Heebo" pitchFamily="34" charset="-122"/>
                <a:cs typeface="Times New Roman" panose="02020603050405020304" pitchFamily="18" charset="0"/>
              </a:rPr>
              <a:t>.</a:t>
            </a:r>
            <a:endParaRPr lang="en-US" dirty="0">
              <a:solidFill>
                <a:schemeClr val="bg1"/>
              </a:solidFill>
              <a:latin typeface="Times New Roman" panose="02020603050405020304" pitchFamily="18" charset="0"/>
              <a:cs typeface="Times New Roman" panose="02020603050405020304" pitchFamily="18" charset="0"/>
            </a:endParaRPr>
          </a:p>
        </p:txBody>
      </p:sp>
      <p:sp>
        <p:nvSpPr>
          <p:cNvPr id="7" name="Text 3"/>
          <p:cNvSpPr/>
          <p:nvPr/>
        </p:nvSpPr>
        <p:spPr>
          <a:xfrm>
            <a:off x="833199" y="5752981"/>
            <a:ext cx="7477601" cy="1421606"/>
          </a:xfrm>
          <a:prstGeom prst="rect">
            <a:avLst/>
          </a:prstGeom>
          <a:noFill/>
          <a:ln/>
        </p:spPr>
        <p:txBody>
          <a:bodyPr wrap="square" rtlCol="0" anchor="t"/>
          <a:lstStyle/>
          <a:p>
            <a:pPr marL="0" indent="0" algn="just">
              <a:lnSpc>
                <a:spcPts val="2799"/>
              </a:lnSpc>
              <a:buNone/>
            </a:pPr>
            <a:r>
              <a:rPr lang="en-US" dirty="0">
                <a:solidFill>
                  <a:schemeClr val="bg1"/>
                </a:solidFill>
                <a:latin typeface="Times New Roman" panose="02020603050405020304" pitchFamily="18" charset="0"/>
                <a:ea typeface="Heebo" pitchFamily="34" charset="-122"/>
                <a:cs typeface="Times New Roman" panose="02020603050405020304" pitchFamily="18" charset="0"/>
              </a:rPr>
              <a:t>Cardiovascular disease (CVD) is a broad term that encompasses a range of conditions affecting the heart and blood vessels. Understanding the fundamentals of CVD is crucial for early detection and effective management.</a:t>
            </a:r>
            <a:endParaRPr lang="en-US" dirty="0">
              <a:solidFill>
                <a:schemeClr val="bg1"/>
              </a:solidFill>
              <a:latin typeface="Times New Roman" panose="02020603050405020304" pitchFamily="18" charset="0"/>
              <a:cs typeface="Times New Roman" panose="02020603050405020304" pitchFamily="18" charset="0"/>
            </a:endParaRPr>
          </a:p>
        </p:txBody>
      </p:sp>
      <p:pic>
        <p:nvPicPr>
          <p:cNvPr id="11" name="Picture 10">
            <a:extLst>
              <a:ext uri="{FF2B5EF4-FFF2-40B4-BE49-F238E27FC236}">
                <a16:creationId xmlns:a16="http://schemas.microsoft.com/office/drawing/2014/main" id="{B0DE0EE6-AD96-8CDE-7388-2A7BF57423AC}"/>
              </a:ext>
            </a:extLst>
          </p:cNvPr>
          <p:cNvPicPr>
            <a:picLocks noChangeAspect="1"/>
          </p:cNvPicPr>
          <p:nvPr/>
        </p:nvPicPr>
        <p:blipFill>
          <a:blip r:embed="rId4"/>
          <a:stretch>
            <a:fillRect/>
          </a:stretch>
        </p:blipFill>
        <p:spPr>
          <a:xfrm>
            <a:off x="8721924" y="0"/>
            <a:ext cx="5908476" cy="8229600"/>
          </a:xfrm>
          <a:prstGeom prst="rect">
            <a:avLst/>
          </a:prstGeom>
        </p:spPr>
      </p:pic>
      <p:pic>
        <p:nvPicPr>
          <p:cNvPr id="4" name="Picture 3">
            <a:extLst>
              <a:ext uri="{FF2B5EF4-FFF2-40B4-BE49-F238E27FC236}">
                <a16:creationId xmlns:a16="http://schemas.microsoft.com/office/drawing/2014/main" id="{09CB6041-BD37-E4DF-8D75-5CB1D03A53FA}"/>
              </a:ext>
            </a:extLst>
          </p:cNvPr>
          <p:cNvPicPr>
            <a:picLocks noChangeAspect="1"/>
          </p:cNvPicPr>
          <p:nvPr/>
        </p:nvPicPr>
        <p:blipFill>
          <a:blip r:embed="rId5"/>
          <a:stretch>
            <a:fillRect/>
          </a:stretch>
        </p:blipFill>
        <p:spPr>
          <a:xfrm>
            <a:off x="675239" y="1949053"/>
            <a:ext cx="48772" cy="533446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365670"/>
            <a:ext cx="14630400" cy="8229600"/>
          </a:xfrm>
          <a:prstGeom prst="rect">
            <a:avLst/>
          </a:prstGeom>
          <a:solidFill>
            <a:srgbClr val="0D0A2C">
              <a:alpha val="75000"/>
            </a:srgbClr>
          </a:solidFill>
          <a:ln/>
        </p:spPr>
      </p:sp>
      <p:sp>
        <p:nvSpPr>
          <p:cNvPr id="9" name="Text 4"/>
          <p:cNvSpPr/>
          <p:nvPr/>
        </p:nvSpPr>
        <p:spPr>
          <a:xfrm>
            <a:off x="1262418" y="1266027"/>
            <a:ext cx="3296128" cy="612371"/>
          </a:xfrm>
          <a:prstGeom prst="rect">
            <a:avLst/>
          </a:prstGeom>
          <a:noFill/>
          <a:ln/>
        </p:spPr>
        <p:txBody>
          <a:bodyPr wrap="none" rtlCol="0" anchor="t"/>
          <a:lstStyle/>
          <a:p>
            <a:r>
              <a:rPr lang="en-US" sz="2400" b="1" dirty="0">
                <a:solidFill>
                  <a:srgbClr val="FFFF00"/>
                </a:solidFill>
              </a:rPr>
              <a:t>Gray Scale Image</a:t>
            </a:r>
            <a:endParaRPr lang="en-IN" sz="2400" b="1" dirty="0">
              <a:solidFill>
                <a:srgbClr val="FFFF00"/>
              </a:solidFill>
            </a:endParaRPr>
          </a:p>
        </p:txBody>
      </p:sp>
      <p:sp>
        <p:nvSpPr>
          <p:cNvPr id="10" name="Text 5"/>
          <p:cNvSpPr/>
          <p:nvPr/>
        </p:nvSpPr>
        <p:spPr>
          <a:xfrm>
            <a:off x="5778222" y="3526393"/>
            <a:ext cx="3073837" cy="2132409"/>
          </a:xfrm>
          <a:prstGeom prst="rect">
            <a:avLst/>
          </a:prstGeom>
          <a:noFill/>
          <a:ln/>
        </p:spPr>
        <p:txBody>
          <a:bodyPr wrap="square" rtlCol="0" anchor="t"/>
          <a:lstStyle/>
          <a:p>
            <a:pPr marL="0" indent="0" algn="l">
              <a:lnSpc>
                <a:spcPts val="2799"/>
              </a:lnSpc>
              <a:buNone/>
            </a:pPr>
            <a:endParaRPr lang="en-US" sz="1750" dirty="0"/>
          </a:p>
        </p:txBody>
      </p:sp>
      <p:sp>
        <p:nvSpPr>
          <p:cNvPr id="12" name="Text 6"/>
          <p:cNvSpPr/>
          <p:nvPr/>
        </p:nvSpPr>
        <p:spPr>
          <a:xfrm>
            <a:off x="7981020" y="1177084"/>
            <a:ext cx="4181672" cy="694373"/>
          </a:xfrm>
          <a:prstGeom prst="rect">
            <a:avLst/>
          </a:prstGeom>
          <a:noFill/>
          <a:ln/>
        </p:spPr>
        <p:txBody>
          <a:bodyPr wrap="square" rtlCol="0" anchor="t"/>
          <a:lstStyle/>
          <a:p>
            <a:r>
              <a:rPr lang="en-US" sz="2400" b="1" dirty="0">
                <a:solidFill>
                  <a:srgbClr val="FFFF00"/>
                </a:solidFill>
              </a:rPr>
              <a:t>Dividing Leads (1-13)</a:t>
            </a:r>
            <a:endParaRPr lang="en-IN" sz="2400" b="1" dirty="0">
              <a:solidFill>
                <a:srgbClr val="FFFF00"/>
              </a:solidFill>
            </a:endParaRPr>
          </a:p>
        </p:txBody>
      </p:sp>
      <p:sp>
        <p:nvSpPr>
          <p:cNvPr id="14" name="Text 8"/>
          <p:cNvSpPr/>
          <p:nvPr/>
        </p:nvSpPr>
        <p:spPr>
          <a:xfrm>
            <a:off x="2037993" y="6833473"/>
            <a:ext cx="10554414" cy="710803"/>
          </a:xfrm>
          <a:prstGeom prst="rect">
            <a:avLst/>
          </a:prstGeom>
          <a:noFill/>
          <a:ln/>
        </p:spPr>
        <p:txBody>
          <a:bodyPr wrap="squar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The promising results of deep learning in ECG-based cardiovascular disease detection highlight the immense potential for this technology to revolutionize cardiac care and improve patient outcomes.</a:t>
            </a:r>
            <a:endParaRPr lang="en-US" sz="1750" dirty="0"/>
          </a:p>
        </p:txBody>
      </p:sp>
      <p:pic>
        <p:nvPicPr>
          <p:cNvPr id="4" name="Picture 3">
            <a:extLst>
              <a:ext uri="{FF2B5EF4-FFF2-40B4-BE49-F238E27FC236}">
                <a16:creationId xmlns:a16="http://schemas.microsoft.com/office/drawing/2014/main" id="{353C7B54-A094-0038-7E77-F1CC68CBD175}"/>
              </a:ext>
            </a:extLst>
          </p:cNvPr>
          <p:cNvPicPr>
            <a:picLocks noChangeAspect="1"/>
          </p:cNvPicPr>
          <p:nvPr/>
        </p:nvPicPr>
        <p:blipFill>
          <a:blip r:embed="rId4"/>
          <a:stretch>
            <a:fillRect/>
          </a:stretch>
        </p:blipFill>
        <p:spPr>
          <a:xfrm>
            <a:off x="997513" y="1963342"/>
            <a:ext cx="6175612" cy="4785187"/>
          </a:xfrm>
          <a:prstGeom prst="rect">
            <a:avLst/>
          </a:prstGeom>
        </p:spPr>
      </p:pic>
      <p:pic>
        <p:nvPicPr>
          <p:cNvPr id="5" name="Picture 4">
            <a:extLst>
              <a:ext uri="{FF2B5EF4-FFF2-40B4-BE49-F238E27FC236}">
                <a16:creationId xmlns:a16="http://schemas.microsoft.com/office/drawing/2014/main" id="{38DE36C9-7788-29B7-5459-914F89B25532}"/>
              </a:ext>
            </a:extLst>
          </p:cNvPr>
          <p:cNvPicPr>
            <a:picLocks noChangeAspect="1"/>
          </p:cNvPicPr>
          <p:nvPr/>
        </p:nvPicPr>
        <p:blipFill>
          <a:blip r:embed="rId5"/>
          <a:stretch>
            <a:fillRect/>
          </a:stretch>
        </p:blipFill>
        <p:spPr>
          <a:xfrm>
            <a:off x="7588156" y="1956401"/>
            <a:ext cx="6175612" cy="4792128"/>
          </a:xfrm>
          <a:prstGeom prst="rect">
            <a:avLst/>
          </a:prstGeom>
        </p:spPr>
      </p:pic>
    </p:spTree>
    <p:extLst>
      <p:ext uri="{BB962C8B-B14F-4D97-AF65-F5344CB8AC3E}">
        <p14:creationId xmlns:p14="http://schemas.microsoft.com/office/powerpoint/2010/main" val="3764828030"/>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365670"/>
            <a:ext cx="14630400" cy="8229600"/>
          </a:xfrm>
          <a:prstGeom prst="rect">
            <a:avLst/>
          </a:prstGeom>
          <a:solidFill>
            <a:srgbClr val="0D0A2C">
              <a:alpha val="75000"/>
            </a:srgbClr>
          </a:solidFill>
          <a:ln/>
        </p:spPr>
      </p:sp>
      <p:sp>
        <p:nvSpPr>
          <p:cNvPr id="9" name="Text 4"/>
          <p:cNvSpPr/>
          <p:nvPr/>
        </p:nvSpPr>
        <p:spPr>
          <a:xfrm>
            <a:off x="1262418" y="1266027"/>
            <a:ext cx="3296128" cy="612371"/>
          </a:xfrm>
          <a:prstGeom prst="rect">
            <a:avLst/>
          </a:prstGeom>
          <a:noFill/>
          <a:ln/>
        </p:spPr>
        <p:txBody>
          <a:bodyPr wrap="none" rtlCol="0" anchor="t"/>
          <a:lstStyle/>
          <a:p>
            <a:r>
              <a:rPr lang="en-US" sz="2400" b="1" dirty="0">
                <a:solidFill>
                  <a:srgbClr val="FFFF00"/>
                </a:solidFill>
              </a:rPr>
              <a:t>Processed Leads</a:t>
            </a:r>
            <a:endParaRPr lang="en-IN" sz="2400" b="1" dirty="0">
              <a:solidFill>
                <a:srgbClr val="FFFF00"/>
              </a:solidFill>
            </a:endParaRPr>
          </a:p>
        </p:txBody>
      </p:sp>
      <p:sp>
        <p:nvSpPr>
          <p:cNvPr id="10" name="Text 5"/>
          <p:cNvSpPr/>
          <p:nvPr/>
        </p:nvSpPr>
        <p:spPr>
          <a:xfrm>
            <a:off x="5778222" y="3526393"/>
            <a:ext cx="3073837" cy="2132409"/>
          </a:xfrm>
          <a:prstGeom prst="rect">
            <a:avLst/>
          </a:prstGeom>
          <a:noFill/>
          <a:ln/>
        </p:spPr>
        <p:txBody>
          <a:bodyPr wrap="square" rtlCol="0" anchor="t"/>
          <a:lstStyle/>
          <a:p>
            <a:pPr marL="0" indent="0" algn="l">
              <a:lnSpc>
                <a:spcPts val="2799"/>
              </a:lnSpc>
              <a:buNone/>
            </a:pPr>
            <a:endParaRPr lang="en-US" sz="1750" dirty="0"/>
          </a:p>
        </p:txBody>
      </p:sp>
      <p:sp>
        <p:nvSpPr>
          <p:cNvPr id="12" name="Text 6"/>
          <p:cNvSpPr/>
          <p:nvPr/>
        </p:nvSpPr>
        <p:spPr>
          <a:xfrm>
            <a:off x="7981020" y="1177084"/>
            <a:ext cx="4181672" cy="694373"/>
          </a:xfrm>
          <a:prstGeom prst="rect">
            <a:avLst/>
          </a:prstGeom>
          <a:noFill/>
          <a:ln/>
        </p:spPr>
        <p:txBody>
          <a:bodyPr wrap="square" rtlCol="0" anchor="t"/>
          <a:lstStyle/>
          <a:p>
            <a:r>
              <a:rPr lang="en-US" sz="2400" b="1" dirty="0">
                <a:solidFill>
                  <a:srgbClr val="FFFF00"/>
                </a:solidFill>
              </a:rPr>
              <a:t>Extracting Contour Signals</a:t>
            </a:r>
            <a:endParaRPr lang="en-IN" sz="2400" b="1" dirty="0">
              <a:solidFill>
                <a:srgbClr val="FFFF00"/>
              </a:solidFill>
            </a:endParaRPr>
          </a:p>
        </p:txBody>
      </p:sp>
      <p:sp>
        <p:nvSpPr>
          <p:cNvPr id="14" name="Text 8"/>
          <p:cNvSpPr/>
          <p:nvPr/>
        </p:nvSpPr>
        <p:spPr>
          <a:xfrm>
            <a:off x="2037993" y="7098542"/>
            <a:ext cx="10554414" cy="710803"/>
          </a:xfrm>
          <a:prstGeom prst="rect">
            <a:avLst/>
          </a:prstGeom>
          <a:noFill/>
          <a:ln/>
        </p:spPr>
        <p:txBody>
          <a:bodyPr wrap="squar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The promising results of deep learning in ECG-based cardiovascular disease detection highlight the immense potential for this technology to revolutionize cardiac care and improve patient outcomes.</a:t>
            </a:r>
            <a:endParaRPr lang="en-US" sz="1750" dirty="0"/>
          </a:p>
        </p:txBody>
      </p:sp>
      <p:pic>
        <p:nvPicPr>
          <p:cNvPr id="6" name="Picture 5">
            <a:extLst>
              <a:ext uri="{FF2B5EF4-FFF2-40B4-BE49-F238E27FC236}">
                <a16:creationId xmlns:a16="http://schemas.microsoft.com/office/drawing/2014/main" id="{97011E66-BC64-4E44-D914-2A0FE4B2D874}"/>
              </a:ext>
            </a:extLst>
          </p:cNvPr>
          <p:cNvPicPr>
            <a:picLocks noChangeAspect="1"/>
          </p:cNvPicPr>
          <p:nvPr/>
        </p:nvPicPr>
        <p:blipFill>
          <a:blip r:embed="rId4"/>
          <a:stretch>
            <a:fillRect/>
          </a:stretch>
        </p:blipFill>
        <p:spPr>
          <a:xfrm>
            <a:off x="1130262" y="2077998"/>
            <a:ext cx="6280472" cy="4820946"/>
          </a:xfrm>
          <a:prstGeom prst="rect">
            <a:avLst/>
          </a:prstGeom>
        </p:spPr>
      </p:pic>
      <p:pic>
        <p:nvPicPr>
          <p:cNvPr id="5" name="Picture 4">
            <a:extLst>
              <a:ext uri="{FF2B5EF4-FFF2-40B4-BE49-F238E27FC236}">
                <a16:creationId xmlns:a16="http://schemas.microsoft.com/office/drawing/2014/main" id="{091E1B12-19A1-444E-AD78-E619426B88B9}"/>
              </a:ext>
            </a:extLst>
          </p:cNvPr>
          <p:cNvPicPr>
            <a:picLocks noChangeAspect="1"/>
          </p:cNvPicPr>
          <p:nvPr/>
        </p:nvPicPr>
        <p:blipFill>
          <a:blip r:embed="rId5"/>
          <a:stretch>
            <a:fillRect/>
          </a:stretch>
        </p:blipFill>
        <p:spPr>
          <a:xfrm>
            <a:off x="7869140" y="2071055"/>
            <a:ext cx="6280472" cy="4820946"/>
          </a:xfrm>
          <a:prstGeom prst="rect">
            <a:avLst/>
          </a:prstGeom>
        </p:spPr>
      </p:pic>
    </p:spTree>
    <p:extLst>
      <p:ext uri="{BB962C8B-B14F-4D97-AF65-F5344CB8AC3E}">
        <p14:creationId xmlns:p14="http://schemas.microsoft.com/office/powerpoint/2010/main" val="1849794750"/>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60" y="225174"/>
            <a:ext cx="14630400" cy="8229600"/>
          </a:xfrm>
          <a:prstGeom prst="rect">
            <a:avLst/>
          </a:prstGeom>
          <a:solidFill>
            <a:srgbClr val="0D0A2C">
              <a:alpha val="75000"/>
            </a:srgbClr>
          </a:solidFill>
          <a:ln/>
        </p:spPr>
      </p:sp>
      <p:sp>
        <p:nvSpPr>
          <p:cNvPr id="9" name="Text 4"/>
          <p:cNvSpPr/>
          <p:nvPr/>
        </p:nvSpPr>
        <p:spPr>
          <a:xfrm>
            <a:off x="1262418" y="1266027"/>
            <a:ext cx="3296128" cy="612371"/>
          </a:xfrm>
          <a:prstGeom prst="rect">
            <a:avLst/>
          </a:prstGeom>
          <a:noFill/>
          <a:ln/>
        </p:spPr>
        <p:txBody>
          <a:bodyPr wrap="none" rtlCol="0" anchor="t"/>
          <a:lstStyle/>
          <a:p>
            <a:r>
              <a:rPr lang="en-US" sz="2400" b="1" dirty="0">
                <a:solidFill>
                  <a:srgbClr val="FFFF00"/>
                </a:solidFill>
              </a:rPr>
              <a:t>Converting Contour Signal to 1D Signal csv data</a:t>
            </a:r>
            <a:endParaRPr lang="en-IN" sz="2400" b="1" dirty="0">
              <a:solidFill>
                <a:srgbClr val="FFFF00"/>
              </a:solidFill>
            </a:endParaRPr>
          </a:p>
        </p:txBody>
      </p:sp>
      <p:sp>
        <p:nvSpPr>
          <p:cNvPr id="10" name="Text 5"/>
          <p:cNvSpPr/>
          <p:nvPr/>
        </p:nvSpPr>
        <p:spPr>
          <a:xfrm>
            <a:off x="5778222" y="3526393"/>
            <a:ext cx="3073837" cy="2132409"/>
          </a:xfrm>
          <a:prstGeom prst="rect">
            <a:avLst/>
          </a:prstGeom>
          <a:noFill/>
          <a:ln/>
        </p:spPr>
        <p:txBody>
          <a:bodyPr wrap="square" rtlCol="0" anchor="t"/>
          <a:lstStyle/>
          <a:p>
            <a:pPr marL="0" indent="0" algn="l">
              <a:lnSpc>
                <a:spcPts val="2799"/>
              </a:lnSpc>
              <a:buNone/>
            </a:pPr>
            <a:endParaRPr lang="en-US" sz="1750" dirty="0"/>
          </a:p>
        </p:txBody>
      </p:sp>
      <p:sp>
        <p:nvSpPr>
          <p:cNvPr id="12" name="Text 6"/>
          <p:cNvSpPr/>
          <p:nvPr/>
        </p:nvSpPr>
        <p:spPr>
          <a:xfrm>
            <a:off x="7981020" y="1177084"/>
            <a:ext cx="4181672" cy="694373"/>
          </a:xfrm>
          <a:prstGeom prst="rect">
            <a:avLst/>
          </a:prstGeom>
          <a:noFill/>
          <a:ln/>
        </p:spPr>
        <p:txBody>
          <a:bodyPr wrap="square" rtlCol="0" anchor="t"/>
          <a:lstStyle/>
          <a:p>
            <a:r>
              <a:rPr lang="en-US" sz="2400" b="1" dirty="0">
                <a:solidFill>
                  <a:srgbClr val="FFFF00"/>
                </a:solidFill>
              </a:rPr>
              <a:t>Final Predicted Result</a:t>
            </a:r>
            <a:endParaRPr lang="en-IN" sz="2400" b="1" dirty="0">
              <a:solidFill>
                <a:srgbClr val="FFFF00"/>
              </a:solidFill>
            </a:endParaRPr>
          </a:p>
        </p:txBody>
      </p:sp>
      <p:sp>
        <p:nvSpPr>
          <p:cNvPr id="14" name="Text 8"/>
          <p:cNvSpPr/>
          <p:nvPr/>
        </p:nvSpPr>
        <p:spPr>
          <a:xfrm>
            <a:off x="2037993" y="7098542"/>
            <a:ext cx="10554414" cy="710803"/>
          </a:xfrm>
          <a:prstGeom prst="rect">
            <a:avLst/>
          </a:prstGeom>
          <a:noFill/>
          <a:ln/>
        </p:spPr>
        <p:txBody>
          <a:bodyPr wrap="squar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The promising results of deep learning in ECG-based cardiovascular disease detection highlight the immense potential for this technology to revolutionize cardiac care and improve patient outcomes.</a:t>
            </a:r>
            <a:endParaRPr lang="en-US" sz="1750" dirty="0"/>
          </a:p>
        </p:txBody>
      </p:sp>
      <p:pic>
        <p:nvPicPr>
          <p:cNvPr id="7" name="Picture 6">
            <a:extLst>
              <a:ext uri="{FF2B5EF4-FFF2-40B4-BE49-F238E27FC236}">
                <a16:creationId xmlns:a16="http://schemas.microsoft.com/office/drawing/2014/main" id="{4DDB68A8-7298-B9BC-7BEB-D3C55FDDA4BC}"/>
              </a:ext>
            </a:extLst>
          </p:cNvPr>
          <p:cNvPicPr>
            <a:picLocks noChangeAspect="1"/>
          </p:cNvPicPr>
          <p:nvPr/>
        </p:nvPicPr>
        <p:blipFill>
          <a:blip r:embed="rId4"/>
          <a:stretch>
            <a:fillRect/>
          </a:stretch>
        </p:blipFill>
        <p:spPr>
          <a:xfrm>
            <a:off x="7670355" y="2141778"/>
            <a:ext cx="6768975" cy="5016471"/>
          </a:xfrm>
          <a:prstGeom prst="rect">
            <a:avLst/>
          </a:prstGeom>
        </p:spPr>
      </p:pic>
      <p:pic>
        <p:nvPicPr>
          <p:cNvPr id="11" name="Picture 10">
            <a:extLst>
              <a:ext uri="{FF2B5EF4-FFF2-40B4-BE49-F238E27FC236}">
                <a16:creationId xmlns:a16="http://schemas.microsoft.com/office/drawing/2014/main" id="{E115E379-C5B5-5D38-0AD0-6AC0E839DAA7}"/>
              </a:ext>
            </a:extLst>
          </p:cNvPr>
          <p:cNvPicPr>
            <a:picLocks noChangeAspect="1"/>
          </p:cNvPicPr>
          <p:nvPr/>
        </p:nvPicPr>
        <p:blipFill>
          <a:blip r:embed="rId5"/>
          <a:stretch>
            <a:fillRect/>
          </a:stretch>
        </p:blipFill>
        <p:spPr>
          <a:xfrm>
            <a:off x="597878" y="2133029"/>
            <a:ext cx="6512464" cy="4910927"/>
          </a:xfrm>
          <a:prstGeom prst="rect">
            <a:avLst/>
          </a:prstGeom>
        </p:spPr>
      </p:pic>
    </p:spTree>
    <p:extLst>
      <p:ext uri="{BB962C8B-B14F-4D97-AF65-F5344CB8AC3E}">
        <p14:creationId xmlns:p14="http://schemas.microsoft.com/office/powerpoint/2010/main" val="3290123011"/>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365670"/>
            <a:ext cx="14630400" cy="8229600"/>
          </a:xfrm>
          <a:prstGeom prst="rect">
            <a:avLst/>
          </a:prstGeom>
          <a:solidFill>
            <a:srgbClr val="0D0A2C">
              <a:alpha val="75000"/>
            </a:srgbClr>
          </a:solidFill>
          <a:ln/>
        </p:spPr>
      </p:sp>
      <p:sp>
        <p:nvSpPr>
          <p:cNvPr id="10" name="Text 5"/>
          <p:cNvSpPr/>
          <p:nvPr/>
        </p:nvSpPr>
        <p:spPr>
          <a:xfrm>
            <a:off x="5778222" y="3526393"/>
            <a:ext cx="3073837" cy="2132409"/>
          </a:xfrm>
          <a:prstGeom prst="rect">
            <a:avLst/>
          </a:prstGeom>
          <a:noFill/>
          <a:ln/>
        </p:spPr>
        <p:txBody>
          <a:bodyPr wrap="square" rtlCol="0" anchor="t"/>
          <a:lstStyle/>
          <a:p>
            <a:pPr marL="0" indent="0" algn="l">
              <a:lnSpc>
                <a:spcPts val="2799"/>
              </a:lnSpc>
              <a:buNone/>
            </a:pPr>
            <a:endParaRPr lang="en-US" sz="1750" dirty="0"/>
          </a:p>
        </p:txBody>
      </p:sp>
      <p:sp>
        <p:nvSpPr>
          <p:cNvPr id="14" name="Text 8"/>
          <p:cNvSpPr/>
          <p:nvPr/>
        </p:nvSpPr>
        <p:spPr>
          <a:xfrm>
            <a:off x="2037993" y="7098542"/>
            <a:ext cx="10554414" cy="710803"/>
          </a:xfrm>
          <a:prstGeom prst="rect">
            <a:avLst/>
          </a:prstGeom>
          <a:noFill/>
          <a:ln/>
        </p:spPr>
        <p:txBody>
          <a:bodyPr wrap="squar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The promising results of deep learning in ECG-based cardiovascular disease detection highlight the immense potential for this technology to revolutionize cardiac care and improve patient outcomes.</a:t>
            </a:r>
            <a:endParaRPr lang="en-US" sz="1750" dirty="0"/>
          </a:p>
        </p:txBody>
      </p:sp>
      <p:pic>
        <p:nvPicPr>
          <p:cNvPr id="11" name="Picture 10">
            <a:extLst>
              <a:ext uri="{FF2B5EF4-FFF2-40B4-BE49-F238E27FC236}">
                <a16:creationId xmlns:a16="http://schemas.microsoft.com/office/drawing/2014/main" id="{40B8D0F9-13D6-CA74-8AA8-526B30DB6EB2}"/>
              </a:ext>
            </a:extLst>
          </p:cNvPr>
          <p:cNvPicPr>
            <a:picLocks noChangeAspect="1"/>
          </p:cNvPicPr>
          <p:nvPr/>
        </p:nvPicPr>
        <p:blipFill>
          <a:blip r:embed="rId4"/>
          <a:stretch>
            <a:fillRect/>
          </a:stretch>
        </p:blipFill>
        <p:spPr>
          <a:xfrm>
            <a:off x="975814" y="533074"/>
            <a:ext cx="12903959" cy="6432111"/>
          </a:xfrm>
          <a:prstGeom prst="rect">
            <a:avLst/>
          </a:prstGeom>
        </p:spPr>
      </p:pic>
    </p:spTree>
    <p:extLst>
      <p:ext uri="{BB962C8B-B14F-4D97-AF65-F5344CB8AC3E}">
        <p14:creationId xmlns:p14="http://schemas.microsoft.com/office/powerpoint/2010/main" val="1505276911"/>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56192" y="0"/>
            <a:ext cx="14630400" cy="8229600"/>
          </a:xfrm>
          <a:prstGeom prst="rect">
            <a:avLst/>
          </a:prstGeom>
          <a:solidFill>
            <a:srgbClr val="0D0A2C">
              <a:alpha val="75000"/>
            </a:srgbClr>
          </a:solidFill>
          <a:ln/>
        </p:spPr>
      </p:sp>
      <p:sp>
        <p:nvSpPr>
          <p:cNvPr id="4" name="Text 1"/>
          <p:cNvSpPr/>
          <p:nvPr/>
        </p:nvSpPr>
        <p:spPr>
          <a:xfrm>
            <a:off x="2037993" y="685324"/>
            <a:ext cx="9311164" cy="694373"/>
          </a:xfrm>
          <a:prstGeom prst="rect">
            <a:avLst/>
          </a:prstGeom>
          <a:noFill/>
          <a:ln/>
        </p:spPr>
        <p:txBody>
          <a:bodyPr wrap="none" rtlCol="0" anchor="t"/>
          <a:lstStyle/>
          <a:p>
            <a:pPr marL="0" indent="0">
              <a:lnSpc>
                <a:spcPts val="5468"/>
              </a:lnSpc>
              <a:buNone/>
            </a:pPr>
            <a:r>
              <a:rPr lang="en-US" sz="4374" dirty="0">
                <a:solidFill>
                  <a:srgbClr val="F2F0F4"/>
                </a:solidFill>
                <a:latin typeface="Montserrat" pitchFamily="34" charset="0"/>
                <a:ea typeface="Montserrat" pitchFamily="34" charset="-122"/>
                <a:cs typeface="Montserrat" pitchFamily="34" charset="-120"/>
              </a:rPr>
              <a:t>Conclusion and Future Directions</a:t>
            </a:r>
            <a:endParaRPr lang="en-US" sz="4374" dirty="0"/>
          </a:p>
        </p:txBody>
      </p:sp>
      <p:pic>
        <p:nvPicPr>
          <p:cNvPr id="5" name="Image 1" descr="preencoded.png"/>
          <p:cNvPicPr>
            <a:picLocks noChangeAspect="1"/>
          </p:cNvPicPr>
          <p:nvPr/>
        </p:nvPicPr>
        <p:blipFill>
          <a:blip r:embed="rId4"/>
          <a:stretch>
            <a:fillRect/>
          </a:stretch>
        </p:blipFill>
        <p:spPr>
          <a:xfrm>
            <a:off x="2037993" y="1824038"/>
            <a:ext cx="3518059" cy="888682"/>
          </a:xfrm>
          <a:prstGeom prst="rect">
            <a:avLst/>
          </a:prstGeom>
        </p:spPr>
      </p:pic>
      <p:sp>
        <p:nvSpPr>
          <p:cNvPr id="6" name="Text 2"/>
          <p:cNvSpPr/>
          <p:nvPr/>
        </p:nvSpPr>
        <p:spPr>
          <a:xfrm>
            <a:off x="2260163" y="3045976"/>
            <a:ext cx="2777490" cy="347186"/>
          </a:xfrm>
          <a:prstGeom prst="rect">
            <a:avLst/>
          </a:prstGeom>
          <a:noFill/>
          <a:ln/>
        </p:spPr>
        <p:txBody>
          <a:bodyPr wrap="none" rtlCol="0" anchor="t"/>
          <a:lstStyle/>
          <a:p>
            <a:pPr marL="0" indent="0" algn="l">
              <a:lnSpc>
                <a:spcPts val="2734"/>
              </a:lnSpc>
              <a:buNone/>
            </a:pPr>
            <a:r>
              <a:rPr lang="en-US" sz="2187" b="1" dirty="0">
                <a:solidFill>
                  <a:srgbClr val="FFFF00"/>
                </a:solidFill>
                <a:latin typeface="Montserrat" pitchFamily="34" charset="0"/>
                <a:ea typeface="Montserrat" pitchFamily="34" charset="-122"/>
                <a:cs typeface="Montserrat" pitchFamily="34" charset="-120"/>
              </a:rPr>
              <a:t>Improved Accuracy</a:t>
            </a:r>
            <a:endParaRPr lang="en-US" sz="2187" b="1" dirty="0">
              <a:solidFill>
                <a:srgbClr val="FFFF00"/>
              </a:solidFill>
            </a:endParaRPr>
          </a:p>
        </p:txBody>
      </p:sp>
      <p:sp>
        <p:nvSpPr>
          <p:cNvPr id="7" name="Text 3"/>
          <p:cNvSpPr/>
          <p:nvPr/>
        </p:nvSpPr>
        <p:spPr>
          <a:xfrm>
            <a:off x="2260163" y="3873860"/>
            <a:ext cx="3073718" cy="2132409"/>
          </a:xfrm>
          <a:prstGeom prst="rect">
            <a:avLst/>
          </a:prstGeom>
          <a:noFill/>
          <a:ln/>
        </p:spPr>
        <p:txBody>
          <a:bodyPr wrap="square" rtlCol="0" anchor="t"/>
          <a:lstStyle/>
          <a:p>
            <a:pPr marL="0" indent="0" algn="l">
              <a:lnSpc>
                <a:spcPts val="2799"/>
              </a:lnSpc>
              <a:buNone/>
            </a:pPr>
            <a:r>
              <a:rPr lang="en-US" sz="1750" dirty="0">
                <a:solidFill>
                  <a:srgbClr val="DCD7E5"/>
                </a:solidFill>
                <a:latin typeface="Heebo" pitchFamily="34" charset="0"/>
                <a:ea typeface="Heebo" pitchFamily="34" charset="-122"/>
                <a:cs typeface="Heebo" pitchFamily="34" charset="-120"/>
              </a:rPr>
              <a:t>Continued advancements in deep learning architectures and training techniques will lead to even more accurate cardiovascular disease detection from ECG data.</a:t>
            </a:r>
            <a:endParaRPr lang="en-US" sz="1750" dirty="0"/>
          </a:p>
        </p:txBody>
      </p:sp>
      <p:pic>
        <p:nvPicPr>
          <p:cNvPr id="8" name="Image 2" descr="preencoded.png"/>
          <p:cNvPicPr>
            <a:picLocks noChangeAspect="1"/>
          </p:cNvPicPr>
          <p:nvPr/>
        </p:nvPicPr>
        <p:blipFill>
          <a:blip r:embed="rId5"/>
          <a:stretch>
            <a:fillRect/>
          </a:stretch>
        </p:blipFill>
        <p:spPr>
          <a:xfrm>
            <a:off x="5556052" y="1824038"/>
            <a:ext cx="3518178" cy="888682"/>
          </a:xfrm>
          <a:prstGeom prst="rect">
            <a:avLst/>
          </a:prstGeom>
        </p:spPr>
      </p:pic>
      <p:sp>
        <p:nvSpPr>
          <p:cNvPr id="9" name="Text 4"/>
          <p:cNvSpPr/>
          <p:nvPr/>
        </p:nvSpPr>
        <p:spPr>
          <a:xfrm>
            <a:off x="5596343" y="3045976"/>
            <a:ext cx="2927033" cy="347186"/>
          </a:xfrm>
          <a:prstGeom prst="rect">
            <a:avLst/>
          </a:prstGeom>
          <a:noFill/>
          <a:ln/>
        </p:spPr>
        <p:txBody>
          <a:bodyPr wrap="none" rtlCol="0" anchor="t"/>
          <a:lstStyle/>
          <a:p>
            <a:pPr marL="0" indent="0" algn="l">
              <a:lnSpc>
                <a:spcPts val="2734"/>
              </a:lnSpc>
              <a:buNone/>
            </a:pPr>
            <a:r>
              <a:rPr lang="en-US" sz="2187" b="1" dirty="0">
                <a:solidFill>
                  <a:srgbClr val="FFFF00"/>
                </a:solidFill>
                <a:latin typeface="Montserrat" pitchFamily="34" charset="0"/>
                <a:ea typeface="Montserrat" pitchFamily="34" charset="-122"/>
                <a:cs typeface="Montserrat" pitchFamily="34" charset="-120"/>
              </a:rPr>
              <a:t>Seamless Integration</a:t>
            </a:r>
            <a:endParaRPr lang="en-US" sz="2187" b="1" dirty="0">
              <a:solidFill>
                <a:srgbClr val="FFFF00"/>
              </a:solidFill>
            </a:endParaRPr>
          </a:p>
        </p:txBody>
      </p:sp>
      <p:sp>
        <p:nvSpPr>
          <p:cNvPr id="10" name="Text 5"/>
          <p:cNvSpPr/>
          <p:nvPr/>
        </p:nvSpPr>
        <p:spPr>
          <a:xfrm>
            <a:off x="5778222" y="3860226"/>
            <a:ext cx="3073837" cy="2132409"/>
          </a:xfrm>
          <a:prstGeom prst="rect">
            <a:avLst/>
          </a:prstGeom>
          <a:noFill/>
          <a:ln/>
        </p:spPr>
        <p:txBody>
          <a:bodyPr wrap="square" rtlCol="0" anchor="t"/>
          <a:lstStyle/>
          <a:p>
            <a:pPr marL="0" indent="0" algn="l">
              <a:lnSpc>
                <a:spcPts val="2799"/>
              </a:lnSpc>
              <a:buNone/>
            </a:pPr>
            <a:r>
              <a:rPr lang="en-US" sz="1750" dirty="0">
                <a:solidFill>
                  <a:srgbClr val="DCD7E5"/>
                </a:solidFill>
                <a:latin typeface="Heebo" pitchFamily="34" charset="0"/>
                <a:ea typeface="Heebo" pitchFamily="34" charset="-122"/>
                <a:cs typeface="Heebo" pitchFamily="34" charset="-120"/>
              </a:rPr>
              <a:t>The integration of deep learning-based ECG analysis into clinical workflows will streamline diagnosis and monitoring, enhancing patient care.</a:t>
            </a:r>
            <a:endParaRPr lang="en-US" sz="1750" dirty="0"/>
          </a:p>
        </p:txBody>
      </p:sp>
      <p:pic>
        <p:nvPicPr>
          <p:cNvPr id="11" name="Image 3" descr="preencoded.png"/>
          <p:cNvPicPr>
            <a:picLocks noChangeAspect="1"/>
          </p:cNvPicPr>
          <p:nvPr/>
        </p:nvPicPr>
        <p:blipFill>
          <a:blip r:embed="rId6"/>
          <a:stretch>
            <a:fillRect/>
          </a:stretch>
        </p:blipFill>
        <p:spPr>
          <a:xfrm>
            <a:off x="9074229" y="1824038"/>
            <a:ext cx="3518178" cy="888682"/>
          </a:xfrm>
          <a:prstGeom prst="rect">
            <a:avLst/>
          </a:prstGeom>
        </p:spPr>
      </p:pic>
      <p:sp>
        <p:nvSpPr>
          <p:cNvPr id="12" name="Text 6"/>
          <p:cNvSpPr/>
          <p:nvPr/>
        </p:nvSpPr>
        <p:spPr>
          <a:xfrm>
            <a:off x="9296400" y="3045976"/>
            <a:ext cx="3073837" cy="694373"/>
          </a:xfrm>
          <a:prstGeom prst="rect">
            <a:avLst/>
          </a:prstGeom>
          <a:noFill/>
          <a:ln/>
        </p:spPr>
        <p:txBody>
          <a:bodyPr wrap="square" rtlCol="0" anchor="t"/>
          <a:lstStyle/>
          <a:p>
            <a:pPr marL="0" indent="0" algn="l">
              <a:lnSpc>
                <a:spcPts val="2734"/>
              </a:lnSpc>
              <a:buNone/>
            </a:pPr>
            <a:r>
              <a:rPr lang="en-US" sz="2187" b="1" dirty="0">
                <a:solidFill>
                  <a:srgbClr val="FFFF00"/>
                </a:solidFill>
                <a:latin typeface="Montserrat" pitchFamily="34" charset="0"/>
                <a:ea typeface="Montserrat" pitchFamily="34" charset="-122"/>
                <a:cs typeface="Montserrat" pitchFamily="34" charset="-120"/>
              </a:rPr>
              <a:t>Personalized Medicine</a:t>
            </a:r>
            <a:endParaRPr lang="en-US" sz="2187" b="1" dirty="0">
              <a:solidFill>
                <a:srgbClr val="FFFF00"/>
              </a:solidFill>
            </a:endParaRPr>
          </a:p>
        </p:txBody>
      </p:sp>
      <p:sp>
        <p:nvSpPr>
          <p:cNvPr id="13" name="Text 7"/>
          <p:cNvSpPr/>
          <p:nvPr/>
        </p:nvSpPr>
        <p:spPr>
          <a:xfrm>
            <a:off x="9296400" y="3873579"/>
            <a:ext cx="3073837" cy="2487811"/>
          </a:xfrm>
          <a:prstGeom prst="rect">
            <a:avLst/>
          </a:prstGeom>
          <a:noFill/>
          <a:ln/>
        </p:spPr>
        <p:txBody>
          <a:bodyPr wrap="square" rtlCol="0" anchor="t"/>
          <a:lstStyle/>
          <a:p>
            <a:pPr marL="0" indent="0" algn="l">
              <a:lnSpc>
                <a:spcPts val="2799"/>
              </a:lnSpc>
              <a:buNone/>
            </a:pPr>
            <a:r>
              <a:rPr lang="en-US" sz="1750" dirty="0">
                <a:solidFill>
                  <a:srgbClr val="DCD7E5"/>
                </a:solidFill>
                <a:latin typeface="Heebo" pitchFamily="34" charset="0"/>
                <a:ea typeface="Heebo" pitchFamily="34" charset="-122"/>
                <a:cs typeface="Heebo" pitchFamily="34" charset="-120"/>
              </a:rPr>
              <a:t>Leveraging deep learning for ECG analysis can enable the development of personalized treatment strategies, tailored to individual patient characteristics and disease profiles.</a:t>
            </a:r>
            <a:endParaRPr lang="en-US" sz="1750" dirty="0"/>
          </a:p>
        </p:txBody>
      </p:sp>
      <p:sp>
        <p:nvSpPr>
          <p:cNvPr id="14" name="Text 8"/>
          <p:cNvSpPr/>
          <p:nvPr/>
        </p:nvSpPr>
        <p:spPr>
          <a:xfrm>
            <a:off x="2037993" y="6833473"/>
            <a:ext cx="10554414" cy="710803"/>
          </a:xfrm>
          <a:prstGeom prst="rect">
            <a:avLst/>
          </a:prstGeom>
          <a:noFill/>
          <a:ln/>
        </p:spPr>
        <p:txBody>
          <a:bodyPr wrap="squar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The promising results of deep learning in ECG-based cardiovascular disease detection highlight the immense potential for this technology to revolutionize cardiac care and improve patient outcomes.</a:t>
            </a:r>
            <a:endParaRPr lang="en-US" sz="1750" dirty="0"/>
          </a:p>
        </p:txBody>
      </p:sp>
    </p:spTree>
    <p:extLst>
      <p:ext uri="{BB962C8B-B14F-4D97-AF65-F5344CB8AC3E}">
        <p14:creationId xmlns:p14="http://schemas.microsoft.com/office/powerpoint/2010/main" val="2782444596"/>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365670"/>
            <a:ext cx="14630400" cy="8229600"/>
          </a:xfrm>
          <a:prstGeom prst="rect">
            <a:avLst/>
          </a:prstGeom>
          <a:solidFill>
            <a:srgbClr val="0D0A2C">
              <a:alpha val="75000"/>
            </a:srgbClr>
          </a:solidFill>
          <a:ln/>
        </p:spPr>
      </p:sp>
      <p:sp>
        <p:nvSpPr>
          <p:cNvPr id="10" name="Text 5"/>
          <p:cNvSpPr/>
          <p:nvPr/>
        </p:nvSpPr>
        <p:spPr>
          <a:xfrm>
            <a:off x="5778222" y="3526393"/>
            <a:ext cx="3073837" cy="2132409"/>
          </a:xfrm>
          <a:prstGeom prst="rect">
            <a:avLst/>
          </a:prstGeom>
          <a:noFill/>
          <a:ln/>
        </p:spPr>
        <p:txBody>
          <a:bodyPr wrap="square" rtlCol="0" anchor="t"/>
          <a:lstStyle/>
          <a:p>
            <a:pPr marL="0" indent="0" algn="l">
              <a:lnSpc>
                <a:spcPts val="2799"/>
              </a:lnSpc>
              <a:buNone/>
            </a:pPr>
            <a:endParaRPr lang="en-US" sz="1750" dirty="0"/>
          </a:p>
        </p:txBody>
      </p:sp>
      <p:pic>
        <p:nvPicPr>
          <p:cNvPr id="4" name="Picture 3">
            <a:extLst>
              <a:ext uri="{FF2B5EF4-FFF2-40B4-BE49-F238E27FC236}">
                <a16:creationId xmlns:a16="http://schemas.microsoft.com/office/drawing/2014/main" id="{09531496-B0E1-152F-CC5A-7A2AA4D1584A}"/>
              </a:ext>
            </a:extLst>
          </p:cNvPr>
          <p:cNvPicPr>
            <a:picLocks noChangeAspect="1"/>
          </p:cNvPicPr>
          <p:nvPr/>
        </p:nvPicPr>
        <p:blipFill>
          <a:blip r:embed="rId4"/>
          <a:stretch>
            <a:fillRect/>
          </a:stretch>
        </p:blipFill>
        <p:spPr>
          <a:xfrm>
            <a:off x="-60" y="-177421"/>
            <a:ext cx="14630400" cy="8396877"/>
          </a:xfrm>
          <a:prstGeom prst="rect">
            <a:avLst/>
          </a:prstGeom>
        </p:spPr>
      </p:pic>
    </p:spTree>
    <p:extLst>
      <p:ext uri="{BB962C8B-B14F-4D97-AF65-F5344CB8AC3E}">
        <p14:creationId xmlns:p14="http://schemas.microsoft.com/office/powerpoint/2010/main" val="904626460"/>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15231"/>
            <a:ext cx="14538960" cy="8260060"/>
          </a:xfrm>
          <a:prstGeom prst="rect">
            <a:avLst/>
          </a:prstGeom>
          <a:solidFill>
            <a:srgbClr val="0D0A2C">
              <a:alpha val="75000"/>
            </a:srgbClr>
          </a:solidFill>
          <a:ln/>
        </p:spPr>
      </p:sp>
      <p:pic>
        <p:nvPicPr>
          <p:cNvPr id="4" name="Image 1" descr="preencoded.png"/>
          <p:cNvPicPr>
            <a:picLocks noChangeAspect="1"/>
          </p:cNvPicPr>
          <p:nvPr/>
        </p:nvPicPr>
        <p:blipFill>
          <a:blip r:embed="rId4"/>
          <a:stretch>
            <a:fillRect/>
          </a:stretch>
        </p:blipFill>
        <p:spPr>
          <a:xfrm>
            <a:off x="10541358" y="0"/>
            <a:ext cx="4089042" cy="8229600"/>
          </a:xfrm>
          <a:prstGeom prst="rect">
            <a:avLst/>
          </a:prstGeom>
        </p:spPr>
      </p:pic>
      <p:sp>
        <p:nvSpPr>
          <p:cNvPr id="5" name="Text 1"/>
          <p:cNvSpPr/>
          <p:nvPr/>
        </p:nvSpPr>
        <p:spPr>
          <a:xfrm>
            <a:off x="1000624" y="518159"/>
            <a:ext cx="5554980" cy="694373"/>
          </a:xfrm>
          <a:prstGeom prst="rect">
            <a:avLst/>
          </a:prstGeom>
          <a:noFill/>
          <a:ln/>
        </p:spPr>
        <p:txBody>
          <a:bodyPr wrap="none" rtlCol="0" anchor="t"/>
          <a:lstStyle/>
          <a:p>
            <a:pPr marL="0" indent="0">
              <a:lnSpc>
                <a:spcPts val="5468"/>
              </a:lnSpc>
              <a:buNone/>
            </a:pPr>
            <a:r>
              <a:rPr lang="en-US" sz="4374" b="1" dirty="0">
                <a:solidFill>
                  <a:srgbClr val="FFFF00"/>
                </a:solidFill>
                <a:latin typeface="Montserrat" pitchFamily="34" charset="0"/>
                <a:ea typeface="Montserrat" pitchFamily="34" charset="-122"/>
                <a:cs typeface="Montserrat" pitchFamily="34" charset="-120"/>
              </a:rPr>
              <a:t>Abstract</a:t>
            </a:r>
            <a:endParaRPr lang="en-US" sz="4374" b="1" dirty="0">
              <a:solidFill>
                <a:srgbClr val="FFFF00"/>
              </a:solidFill>
            </a:endParaRPr>
          </a:p>
        </p:txBody>
      </p:sp>
      <p:sp>
        <p:nvSpPr>
          <p:cNvPr id="6" name="Shape 2"/>
          <p:cNvSpPr/>
          <p:nvPr/>
        </p:nvSpPr>
        <p:spPr>
          <a:xfrm flipH="1">
            <a:off x="1188720" y="1639014"/>
            <a:ext cx="47338" cy="5335192"/>
          </a:xfrm>
          <a:prstGeom prst="roundRect">
            <a:avLst>
              <a:gd name="adj" fmla="val 225151"/>
            </a:avLst>
          </a:prstGeom>
          <a:solidFill>
            <a:srgbClr val="552C86"/>
          </a:solidFill>
          <a:ln/>
        </p:spPr>
      </p:sp>
      <p:sp>
        <p:nvSpPr>
          <p:cNvPr id="10" name="Text 6"/>
          <p:cNvSpPr/>
          <p:nvPr/>
        </p:nvSpPr>
        <p:spPr>
          <a:xfrm>
            <a:off x="1507867" y="1639013"/>
            <a:ext cx="8492847" cy="2544026"/>
          </a:xfrm>
          <a:prstGeom prst="rect">
            <a:avLst/>
          </a:prstGeom>
          <a:noFill/>
          <a:ln/>
        </p:spPr>
        <p:txBody>
          <a:bodyPr wrap="square" rtlCol="0" anchor="t"/>
          <a:lstStyle/>
          <a:p>
            <a:pPr marL="0" indent="0" algn="just">
              <a:lnSpc>
                <a:spcPts val="2239"/>
              </a:lnSpc>
              <a:buNone/>
            </a:pPr>
            <a:r>
              <a:rPr lang="en-US" dirty="0">
                <a:solidFill>
                  <a:schemeClr val="bg1"/>
                </a:solidFill>
                <a:latin typeface="Times New Roman" panose="02020603050405020304" pitchFamily="18" charset="0"/>
                <a:ea typeface="Heebo" pitchFamily="34" charset="-122"/>
                <a:cs typeface="Times New Roman" panose="02020603050405020304" pitchFamily="18" charset="0"/>
              </a:rPr>
              <a:t>Cardiovascular diseases (heart diseases) are the leading cause of death worldwide. The earlier they can be predicted and classified; the more lives can be saved. Electrocardiogram (ECG) is a common, inexpensive, and noninvasive tool for measuring the electrical activity of the heart and is used to detect cardiovascular disease. In this project, the power of deep learning techniques was used to predict the four major cardiac abnormalities: abnormal heartbeat, myocardial infarction, history of myocardial infarction, and normal person classes using the public ECG images dataset of cardiac patients.</a:t>
            </a:r>
            <a:r>
              <a:rPr lang="en-IN"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study compares the performance of the CNN model with existing works, </a:t>
            </a:r>
            <a:r>
              <a:rPr lang="en-IN"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monstrating</a:t>
            </a:r>
            <a:r>
              <a:rPr lang="en-IN"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superior results in terms of accuracy, recall, precision, and F1 score. </a:t>
            </a:r>
            <a:endParaRPr lang="en-US" dirty="0">
              <a:solidFill>
                <a:schemeClr val="bg1"/>
              </a:solidFill>
              <a:latin typeface="Times New Roman" panose="02020603050405020304" pitchFamily="18" charset="0"/>
              <a:cs typeface="Times New Roman" panose="02020603050405020304" pitchFamily="18" charset="0"/>
            </a:endParaRPr>
          </a:p>
        </p:txBody>
      </p:sp>
      <p:sp>
        <p:nvSpPr>
          <p:cNvPr id="11" name="Text 7"/>
          <p:cNvSpPr/>
          <p:nvPr/>
        </p:nvSpPr>
        <p:spPr>
          <a:xfrm>
            <a:off x="1487126" y="4463414"/>
            <a:ext cx="8492847" cy="1421606"/>
          </a:xfrm>
          <a:prstGeom prst="rect">
            <a:avLst/>
          </a:prstGeom>
          <a:noFill/>
          <a:ln/>
        </p:spPr>
        <p:txBody>
          <a:bodyPr wrap="square" rtlCol="0" anchor="t"/>
          <a:lstStyle/>
          <a:p>
            <a:pPr marL="0" indent="0" algn="just">
              <a:lnSpc>
                <a:spcPts val="2239"/>
              </a:lnSpc>
              <a:buNone/>
            </a:pPr>
            <a:r>
              <a:rPr lang="en-US" dirty="0">
                <a:solidFill>
                  <a:schemeClr val="bg1"/>
                </a:solidFill>
                <a:latin typeface="Times New Roman" panose="02020603050405020304" pitchFamily="18" charset="0"/>
                <a:ea typeface="Heebo" pitchFamily="34" charset="-122"/>
                <a:cs typeface="Times New Roman" panose="02020603050405020304" pitchFamily="18" charset="0"/>
              </a:rPr>
              <a:t>The Gaussian filter is used for blurring or smoothing an image. It helps reduce noise and detail in an image, making it more suitable for subsequent processing steps. Otsu's method is a thresholding technique used to automatically determine the optimal threshold value for image segmentation. It separates an image into foreground and background based on the intensity distribution.</a:t>
            </a:r>
            <a:endParaRPr lang="en-US" dirty="0">
              <a:solidFill>
                <a:schemeClr val="bg1"/>
              </a:solidFill>
              <a:latin typeface="Times New Roman" panose="02020603050405020304" pitchFamily="18" charset="0"/>
              <a:cs typeface="Times New Roman" panose="02020603050405020304" pitchFamily="18" charset="0"/>
            </a:endParaRPr>
          </a:p>
        </p:txBody>
      </p:sp>
      <p:sp>
        <p:nvSpPr>
          <p:cNvPr id="12" name="Text 8"/>
          <p:cNvSpPr/>
          <p:nvPr/>
        </p:nvSpPr>
        <p:spPr>
          <a:xfrm>
            <a:off x="1524428" y="6067550"/>
            <a:ext cx="8402311" cy="955639"/>
          </a:xfrm>
          <a:prstGeom prst="rect">
            <a:avLst/>
          </a:prstGeom>
          <a:noFill/>
          <a:ln/>
        </p:spPr>
        <p:txBody>
          <a:bodyPr wrap="square" rtlCol="0" anchor="t"/>
          <a:lstStyle/>
          <a:p>
            <a:pPr marL="0" indent="0" algn="just">
              <a:lnSpc>
                <a:spcPts val="2239"/>
              </a:lnSpc>
              <a:buNone/>
            </a:pPr>
            <a:r>
              <a:rPr lang="en-US" dirty="0" err="1">
                <a:solidFill>
                  <a:schemeClr val="bg1"/>
                </a:solidFill>
                <a:latin typeface="Times New Roman" panose="02020603050405020304" pitchFamily="18" charset="0"/>
                <a:ea typeface="Heebo" pitchFamily="34" charset="-122"/>
                <a:cs typeface="Times New Roman" panose="02020603050405020304" pitchFamily="18" charset="0"/>
              </a:rPr>
              <a:t>XGBoost</a:t>
            </a:r>
            <a:r>
              <a:rPr lang="en-US" dirty="0">
                <a:solidFill>
                  <a:schemeClr val="bg1"/>
                </a:solidFill>
                <a:latin typeface="Times New Roman" panose="02020603050405020304" pitchFamily="18" charset="0"/>
                <a:ea typeface="Heebo" pitchFamily="34" charset="-122"/>
                <a:cs typeface="Times New Roman" panose="02020603050405020304" pitchFamily="18" charset="0"/>
              </a:rPr>
              <a:t>,</a:t>
            </a:r>
            <a:r>
              <a:rPr lang="en-IN"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an optimized distributed gradient boosting library, </a:t>
            </a:r>
            <a:r>
              <a:rPr lang="en-US" dirty="0">
                <a:solidFill>
                  <a:schemeClr val="bg1"/>
                </a:solidFill>
                <a:latin typeface="Times New Roman" panose="02020603050405020304" pitchFamily="18" charset="0"/>
                <a:ea typeface="Heebo" pitchFamily="34" charset="-122"/>
                <a:cs typeface="Times New Roman" panose="02020603050405020304" pitchFamily="18" charset="0"/>
              </a:rPr>
              <a:t> is highlighted for its efficiency and scalability in training machine learning models, making it a valuable tool for ensemble learning and improving prediction accuracy</a:t>
            </a:r>
            <a:r>
              <a:rPr lang="en-US" sz="1600" dirty="0">
                <a:solidFill>
                  <a:schemeClr val="bg1"/>
                </a:solidFill>
                <a:latin typeface="Times New Roman" panose="02020603050405020304" pitchFamily="18" charset="0"/>
                <a:ea typeface="Heebo" pitchFamily="34" charset="-122"/>
                <a:cs typeface="Times New Roman" panose="02020603050405020304" pitchFamily="18" charset="0"/>
              </a:rPr>
              <a:t>.</a:t>
            </a:r>
            <a:endParaRPr lang="en-US" sz="1600" dirty="0">
              <a:solidFill>
                <a:schemeClr val="bg1"/>
              </a:solidFill>
              <a:latin typeface="Times New Roman" panose="02020603050405020304" pitchFamily="18" charset="0"/>
              <a:cs typeface="Times New Roman" panose="02020603050405020304" pitchFamily="18" charset="0"/>
            </a:endParaRPr>
          </a:p>
        </p:txBody>
      </p:sp>
      <p:pic>
        <p:nvPicPr>
          <p:cNvPr id="17" name="Picture 16">
            <a:extLst>
              <a:ext uri="{FF2B5EF4-FFF2-40B4-BE49-F238E27FC236}">
                <a16:creationId xmlns:a16="http://schemas.microsoft.com/office/drawing/2014/main" id="{CF4C62CD-AE0C-FC9D-3AE9-9CA39B76CA54}"/>
              </a:ext>
            </a:extLst>
          </p:cNvPr>
          <p:cNvPicPr>
            <a:picLocks noChangeAspect="1"/>
          </p:cNvPicPr>
          <p:nvPr/>
        </p:nvPicPr>
        <p:blipFill>
          <a:blip r:embed="rId5"/>
          <a:stretch>
            <a:fillRect/>
          </a:stretch>
        </p:blipFill>
        <p:spPr>
          <a:xfrm>
            <a:off x="10272523" y="2826912"/>
            <a:ext cx="4357877" cy="5402687"/>
          </a:xfrm>
          <a:prstGeom prst="rect">
            <a:avLst/>
          </a:prstGeom>
        </p:spPr>
      </p:pic>
      <p:pic>
        <p:nvPicPr>
          <p:cNvPr id="8" name="Picture 7">
            <a:extLst>
              <a:ext uri="{FF2B5EF4-FFF2-40B4-BE49-F238E27FC236}">
                <a16:creationId xmlns:a16="http://schemas.microsoft.com/office/drawing/2014/main" id="{059A898A-0A4F-14A5-3161-61BE718623CF}"/>
              </a:ext>
            </a:extLst>
          </p:cNvPr>
          <p:cNvPicPr>
            <a:picLocks noChangeAspect="1"/>
          </p:cNvPicPr>
          <p:nvPr/>
        </p:nvPicPr>
        <p:blipFill>
          <a:blip r:embed="rId6"/>
          <a:stretch>
            <a:fillRect/>
          </a:stretch>
        </p:blipFill>
        <p:spPr>
          <a:xfrm>
            <a:off x="10269549" y="232436"/>
            <a:ext cx="4360850" cy="259447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54591" y="0"/>
            <a:ext cx="14630400" cy="8229600"/>
          </a:xfrm>
          <a:prstGeom prst="rect">
            <a:avLst/>
          </a:prstGeom>
          <a:solidFill>
            <a:srgbClr val="0D0A2C">
              <a:alpha val="75000"/>
            </a:srgbClr>
          </a:solidFill>
          <a:ln/>
        </p:spPr>
      </p:sp>
      <p:pic>
        <p:nvPicPr>
          <p:cNvPr id="4" name="Image 1" descr="preencoded.png"/>
          <p:cNvPicPr>
            <a:picLocks noChangeAspect="1"/>
          </p:cNvPicPr>
          <p:nvPr/>
        </p:nvPicPr>
        <p:blipFill>
          <a:blip r:embed="rId4"/>
          <a:stretch>
            <a:fillRect/>
          </a:stretch>
        </p:blipFill>
        <p:spPr>
          <a:xfrm>
            <a:off x="10972800" y="0"/>
            <a:ext cx="3657600" cy="8229600"/>
          </a:xfrm>
          <a:prstGeom prst="rect">
            <a:avLst/>
          </a:prstGeom>
        </p:spPr>
      </p:pic>
      <p:sp>
        <p:nvSpPr>
          <p:cNvPr id="5" name="Text 1"/>
          <p:cNvSpPr/>
          <p:nvPr/>
        </p:nvSpPr>
        <p:spPr>
          <a:xfrm>
            <a:off x="833199" y="1162883"/>
            <a:ext cx="9306401" cy="1388745"/>
          </a:xfrm>
          <a:prstGeom prst="rect">
            <a:avLst/>
          </a:prstGeom>
          <a:noFill/>
          <a:ln/>
        </p:spPr>
        <p:txBody>
          <a:bodyPr wrap="square" rtlCol="0" anchor="t"/>
          <a:lstStyle/>
          <a:p>
            <a:pPr marL="0" indent="0">
              <a:lnSpc>
                <a:spcPts val="5468"/>
              </a:lnSpc>
              <a:buNone/>
            </a:pPr>
            <a:r>
              <a:rPr lang="en-US" sz="4374" dirty="0">
                <a:solidFill>
                  <a:srgbClr val="FFFF00"/>
                </a:solidFill>
                <a:latin typeface="Times New Roman" panose="02020603050405020304" pitchFamily="18" charset="0"/>
                <a:ea typeface="Montserrat" pitchFamily="34" charset="-122"/>
                <a:cs typeface="Times New Roman" panose="02020603050405020304" pitchFamily="18" charset="0"/>
              </a:rPr>
              <a:t>Overview of ECG (Electrocardiogram) Imaging</a:t>
            </a:r>
            <a:endParaRPr lang="en-US" sz="4374" dirty="0">
              <a:solidFill>
                <a:srgbClr val="FFFF00"/>
              </a:solidFill>
              <a:latin typeface="Times New Roman" panose="02020603050405020304" pitchFamily="18" charset="0"/>
              <a:cs typeface="Times New Roman" panose="02020603050405020304" pitchFamily="18" charset="0"/>
            </a:endParaRPr>
          </a:p>
        </p:txBody>
      </p:sp>
      <p:sp>
        <p:nvSpPr>
          <p:cNvPr id="6" name="Text 2"/>
          <p:cNvSpPr/>
          <p:nvPr/>
        </p:nvSpPr>
        <p:spPr>
          <a:xfrm>
            <a:off x="833199" y="3107055"/>
            <a:ext cx="2740462" cy="347186"/>
          </a:xfrm>
          <a:prstGeom prst="rect">
            <a:avLst/>
          </a:prstGeom>
          <a:noFill/>
          <a:ln/>
        </p:spPr>
        <p:txBody>
          <a:bodyPr wrap="none" rtlCol="0" anchor="t"/>
          <a:lstStyle/>
          <a:p>
            <a:pPr marL="0" indent="0">
              <a:lnSpc>
                <a:spcPts val="2734"/>
              </a:lnSpc>
              <a:buNone/>
            </a:pPr>
            <a:r>
              <a:rPr lang="en-US" sz="2187" dirty="0">
                <a:solidFill>
                  <a:srgbClr val="FFFF00"/>
                </a:solidFill>
                <a:latin typeface="Times New Roman" panose="02020603050405020304" pitchFamily="18" charset="0"/>
                <a:ea typeface="Montserrat" pitchFamily="34" charset="-122"/>
                <a:cs typeface="Times New Roman" panose="02020603050405020304" pitchFamily="18" charset="0"/>
              </a:rPr>
              <a:t>What is an ECG?</a:t>
            </a:r>
            <a:endParaRPr lang="en-US" sz="2187" dirty="0">
              <a:solidFill>
                <a:srgbClr val="FFFF00"/>
              </a:solidFill>
              <a:latin typeface="Times New Roman" panose="02020603050405020304" pitchFamily="18" charset="0"/>
              <a:cs typeface="Times New Roman" panose="02020603050405020304" pitchFamily="18" charset="0"/>
            </a:endParaRPr>
          </a:p>
        </p:txBody>
      </p:sp>
      <p:sp>
        <p:nvSpPr>
          <p:cNvPr id="7" name="Text 3"/>
          <p:cNvSpPr/>
          <p:nvPr/>
        </p:nvSpPr>
        <p:spPr>
          <a:xfrm>
            <a:off x="833199" y="3676412"/>
            <a:ext cx="2740462" cy="2132409"/>
          </a:xfrm>
          <a:prstGeom prst="rect">
            <a:avLst/>
          </a:prstGeom>
          <a:noFill/>
          <a:ln/>
        </p:spPr>
        <p:txBody>
          <a:bodyPr wrap="square" rtlCol="0" anchor="t"/>
          <a:lstStyle/>
          <a:p>
            <a:pPr marL="0" indent="0">
              <a:lnSpc>
                <a:spcPts val="2799"/>
              </a:lnSpc>
              <a:buNone/>
            </a:pPr>
            <a:r>
              <a:rPr lang="en-US" dirty="0">
                <a:solidFill>
                  <a:schemeClr val="bg1"/>
                </a:solidFill>
                <a:latin typeface="Times New Roman" panose="02020603050405020304" pitchFamily="18" charset="0"/>
                <a:ea typeface="Heebo" pitchFamily="34" charset="-122"/>
                <a:cs typeface="Times New Roman" panose="02020603050405020304" pitchFamily="18" charset="0"/>
              </a:rPr>
              <a:t>An ECG is a non-invasive test that records the electrical activity of the heart, providing valuable insights into its function and potential abnormalities.</a:t>
            </a:r>
            <a:endParaRPr lang="en-US" dirty="0">
              <a:solidFill>
                <a:schemeClr val="bg1"/>
              </a:solidFill>
              <a:latin typeface="Times New Roman" panose="02020603050405020304" pitchFamily="18" charset="0"/>
              <a:cs typeface="Times New Roman" panose="02020603050405020304" pitchFamily="18" charset="0"/>
            </a:endParaRPr>
          </a:p>
        </p:txBody>
      </p:sp>
      <p:sp>
        <p:nvSpPr>
          <p:cNvPr id="8" name="Text 4"/>
          <p:cNvSpPr/>
          <p:nvPr/>
        </p:nvSpPr>
        <p:spPr>
          <a:xfrm>
            <a:off x="3945832" y="3107054"/>
            <a:ext cx="2740462" cy="694373"/>
          </a:xfrm>
          <a:prstGeom prst="rect">
            <a:avLst/>
          </a:prstGeom>
          <a:noFill/>
          <a:ln/>
        </p:spPr>
        <p:txBody>
          <a:bodyPr wrap="square" rtlCol="0" anchor="t"/>
          <a:lstStyle/>
          <a:p>
            <a:pPr marL="0" indent="0">
              <a:lnSpc>
                <a:spcPts val="2734"/>
              </a:lnSpc>
              <a:buNone/>
            </a:pPr>
            <a:r>
              <a:rPr lang="en-US" sz="2187" dirty="0">
                <a:solidFill>
                  <a:srgbClr val="FFFF00"/>
                </a:solidFill>
                <a:latin typeface="Times New Roman" panose="02020603050405020304" pitchFamily="18" charset="0"/>
                <a:ea typeface="Montserrat" pitchFamily="34" charset="-122"/>
                <a:cs typeface="Times New Roman" panose="02020603050405020304" pitchFamily="18" charset="0"/>
              </a:rPr>
              <a:t>ECG Waveform Analysis</a:t>
            </a:r>
            <a:endParaRPr lang="en-US" sz="2187" dirty="0">
              <a:solidFill>
                <a:srgbClr val="FFFF00"/>
              </a:solidFill>
              <a:latin typeface="Times New Roman" panose="02020603050405020304" pitchFamily="18" charset="0"/>
              <a:cs typeface="Times New Roman" panose="02020603050405020304" pitchFamily="18" charset="0"/>
            </a:endParaRPr>
          </a:p>
        </p:txBody>
      </p:sp>
      <p:sp>
        <p:nvSpPr>
          <p:cNvPr id="9" name="Text 5"/>
          <p:cNvSpPr/>
          <p:nvPr/>
        </p:nvSpPr>
        <p:spPr>
          <a:xfrm>
            <a:off x="3945832" y="4023598"/>
            <a:ext cx="2740462" cy="2843213"/>
          </a:xfrm>
          <a:prstGeom prst="rect">
            <a:avLst/>
          </a:prstGeom>
          <a:noFill/>
          <a:ln/>
        </p:spPr>
        <p:txBody>
          <a:bodyPr wrap="square" rtlCol="0" anchor="t"/>
          <a:lstStyle/>
          <a:p>
            <a:pPr marL="0" indent="0">
              <a:lnSpc>
                <a:spcPts val="2799"/>
              </a:lnSpc>
              <a:buNone/>
            </a:pPr>
            <a:r>
              <a:rPr lang="en-US" dirty="0">
                <a:solidFill>
                  <a:schemeClr val="bg1"/>
                </a:solidFill>
                <a:latin typeface="Times New Roman" panose="02020603050405020304" pitchFamily="18" charset="0"/>
                <a:ea typeface="Heebo" pitchFamily="34" charset="-122"/>
                <a:cs typeface="Times New Roman" panose="02020603050405020304" pitchFamily="18" charset="0"/>
              </a:rPr>
              <a:t>Trained professionals analyze the ECG waveform to detect patterns indicative of various cardiovascular conditions, such as abnormal heartbeat, myocardial infarctions, and more.</a:t>
            </a:r>
            <a:endParaRPr lang="en-US" dirty="0">
              <a:solidFill>
                <a:schemeClr val="bg1"/>
              </a:solidFill>
              <a:latin typeface="Times New Roman" panose="02020603050405020304" pitchFamily="18" charset="0"/>
              <a:cs typeface="Times New Roman" panose="02020603050405020304" pitchFamily="18" charset="0"/>
            </a:endParaRPr>
          </a:p>
        </p:txBody>
      </p:sp>
      <p:sp>
        <p:nvSpPr>
          <p:cNvPr id="10" name="Text 6"/>
          <p:cNvSpPr/>
          <p:nvPr/>
        </p:nvSpPr>
        <p:spPr>
          <a:xfrm>
            <a:off x="7091297" y="3013249"/>
            <a:ext cx="2740462" cy="694373"/>
          </a:xfrm>
          <a:prstGeom prst="rect">
            <a:avLst/>
          </a:prstGeom>
          <a:noFill/>
          <a:ln/>
        </p:spPr>
        <p:txBody>
          <a:bodyPr wrap="square" rtlCol="0" anchor="t"/>
          <a:lstStyle/>
          <a:p>
            <a:pPr marL="0" indent="0">
              <a:lnSpc>
                <a:spcPts val="2734"/>
              </a:lnSpc>
              <a:buNone/>
            </a:pPr>
            <a:r>
              <a:rPr lang="en-US" sz="2187" dirty="0">
                <a:solidFill>
                  <a:srgbClr val="FFFF00"/>
                </a:solidFill>
                <a:latin typeface="Times New Roman" panose="02020603050405020304" pitchFamily="18" charset="0"/>
                <a:ea typeface="Montserrat" pitchFamily="34" charset="-122"/>
                <a:cs typeface="Times New Roman" panose="02020603050405020304" pitchFamily="18" charset="0"/>
              </a:rPr>
              <a:t>Importance in CVD Diagnosis</a:t>
            </a:r>
            <a:endParaRPr lang="en-US" sz="2187" dirty="0">
              <a:solidFill>
                <a:srgbClr val="FFFF00"/>
              </a:solidFill>
              <a:latin typeface="Times New Roman" panose="02020603050405020304" pitchFamily="18" charset="0"/>
              <a:cs typeface="Times New Roman" panose="02020603050405020304" pitchFamily="18" charset="0"/>
            </a:endParaRPr>
          </a:p>
        </p:txBody>
      </p:sp>
      <p:sp>
        <p:nvSpPr>
          <p:cNvPr id="11" name="Text 7"/>
          <p:cNvSpPr/>
          <p:nvPr/>
        </p:nvSpPr>
        <p:spPr>
          <a:xfrm>
            <a:off x="7145390" y="4023598"/>
            <a:ext cx="2740462" cy="2487811"/>
          </a:xfrm>
          <a:prstGeom prst="rect">
            <a:avLst/>
          </a:prstGeom>
          <a:noFill/>
          <a:ln/>
        </p:spPr>
        <p:txBody>
          <a:bodyPr wrap="square" rtlCol="0" anchor="t"/>
          <a:lstStyle/>
          <a:p>
            <a:pPr marL="0" indent="0">
              <a:lnSpc>
                <a:spcPts val="2799"/>
              </a:lnSpc>
              <a:buNone/>
            </a:pPr>
            <a:r>
              <a:rPr lang="en-US" dirty="0">
                <a:solidFill>
                  <a:schemeClr val="bg1"/>
                </a:solidFill>
                <a:latin typeface="Times New Roman" panose="02020603050405020304" pitchFamily="18" charset="0"/>
                <a:ea typeface="Heebo" pitchFamily="34" charset="-122"/>
                <a:cs typeface="Times New Roman" panose="02020603050405020304" pitchFamily="18" charset="0"/>
              </a:rPr>
              <a:t>ECG imaging is a crucial tool in the early detection and monitoring of cardiovascular disease, enabling timely intervention and improved patient outcomes.</a:t>
            </a:r>
            <a:endParaRPr lang="en-US" dirty="0">
              <a:solidFill>
                <a:schemeClr val="bg1"/>
              </a:solidFill>
              <a:latin typeface="Times New Roman" panose="02020603050405020304" pitchFamily="18" charset="0"/>
              <a:cs typeface="Times New Roman" panose="02020603050405020304" pitchFamily="18" charset="0"/>
            </a:endParaRPr>
          </a:p>
        </p:txBody>
      </p:sp>
      <p:pic>
        <p:nvPicPr>
          <p:cNvPr id="13" name="Picture 12">
            <a:extLst>
              <a:ext uri="{FF2B5EF4-FFF2-40B4-BE49-F238E27FC236}">
                <a16:creationId xmlns:a16="http://schemas.microsoft.com/office/drawing/2014/main" id="{3E588D75-7D72-7CB3-52B4-FAD454D44EC4}"/>
              </a:ext>
            </a:extLst>
          </p:cNvPr>
          <p:cNvPicPr>
            <a:picLocks noChangeAspect="1"/>
          </p:cNvPicPr>
          <p:nvPr/>
        </p:nvPicPr>
        <p:blipFill>
          <a:blip r:embed="rId5"/>
          <a:stretch>
            <a:fillRect/>
          </a:stretch>
        </p:blipFill>
        <p:spPr>
          <a:xfrm>
            <a:off x="10258023" y="4277429"/>
            <a:ext cx="4372377" cy="3279684"/>
          </a:xfrm>
          <a:prstGeom prst="rect">
            <a:avLst/>
          </a:prstGeom>
        </p:spPr>
      </p:pic>
      <mc:AlternateContent xmlns:mc="http://schemas.openxmlformats.org/markup-compatibility/2006">
        <mc:Choice xmlns:am3d="http://schemas.microsoft.com/office/drawing/2017/model3d" Requires="am3d">
          <p:graphicFrame>
            <p:nvGraphicFramePr>
              <p:cNvPr id="19" name="3D Model 18" descr="Beating heart">
                <a:extLst>
                  <a:ext uri="{FF2B5EF4-FFF2-40B4-BE49-F238E27FC236}">
                    <a16:creationId xmlns:a16="http://schemas.microsoft.com/office/drawing/2014/main" id="{A5914242-B847-4F18-74EB-FD0E820B4072}"/>
                  </a:ext>
                </a:extLst>
              </p:cNvPr>
              <p:cNvGraphicFramePr>
                <a:graphicFrameLocks noChangeAspect="1"/>
              </p:cNvGraphicFramePr>
              <p:nvPr>
                <p:extLst>
                  <p:ext uri="{D42A27DB-BD31-4B8C-83A1-F6EECF244321}">
                    <p14:modId xmlns:p14="http://schemas.microsoft.com/office/powerpoint/2010/main" val="242488710"/>
                  </p:ext>
                </p:extLst>
              </p:nvPr>
            </p:nvGraphicFramePr>
            <p:xfrm>
              <a:off x="10236762" y="291930"/>
              <a:ext cx="4448228" cy="3985500"/>
            </p:xfrm>
            <a:graphic>
              <a:graphicData uri="http://schemas.microsoft.com/office/drawing/2017/model3d">
                <am3d:model3d r:embed="rId6">
                  <am3d:spPr>
                    <a:xfrm>
                      <a:off x="0" y="0"/>
                      <a:ext cx="4448228" cy="3985500"/>
                    </a:xfrm>
                    <a:prstGeom prst="rect">
                      <a:avLst/>
                    </a:prstGeom>
                  </am3d:spPr>
                  <am3d:camera>
                    <am3d:pos x="0" y="0" z="64201578"/>
                    <am3d:up dx="0" dy="36000000" dz="0"/>
                    <am3d:lookAt x="0" y="0" z="0"/>
                    <am3d:perspective fov="2700000"/>
                  </am3d:camera>
                  <am3d:trans>
                    <am3d:meterPerModelUnit n="5624546" d="1000000"/>
                    <am3d:preTrans dx="225996" dy="-17636886" dz="3137461"/>
                    <am3d:scale>
                      <am3d:sx n="1000000" d="1000000"/>
                      <am3d:sy n="1000000" d="1000000"/>
                      <am3d:sz n="1000000" d="1000000"/>
                    </am3d:scale>
                    <am3d:rot ax="-153823" ay="456085" az="-20339"/>
                    <am3d:postTrans dx="0" dy="0" dz="0"/>
                  </am3d:trans>
                  <am3d:raster rName="Office3DRenderer" rVer="16.0.8326">
                    <am3d:blip r:embed="rId7"/>
                  </am3d:raster>
                  <am3d:extLst>
                    <a:ext uri="{9A65AA19-BECB-4387-8358-8AD5134E1D82}">
                      <a3danim:embedAnim xmlns:a3danim="http://schemas.microsoft.com/office/drawing/2018/animation/model3d" animId="0">
                        <a3danim:animPr length="1000" count="indefinite"/>
                      </a3danim:embedAnim>
                    </a:ext>
                    <a:ext uri="{E9DE012E-A134-456F-84FE-255F9AAD75C6}">
                      <a3danim:posterFrame xmlns:a3danim="http://schemas.microsoft.com/office/drawing/2018/animation/model3d" animId="0"/>
                    </a:ext>
                  </am3d:extLst>
                  <am3d:objViewport viewportSz="496596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9" name="3D Model 18" descr="Beating heart">
                <a:extLst>
                  <a:ext uri="{FF2B5EF4-FFF2-40B4-BE49-F238E27FC236}">
                    <a16:creationId xmlns:a16="http://schemas.microsoft.com/office/drawing/2014/main" id="{A5914242-B847-4F18-74EB-FD0E820B4072}"/>
                  </a:ext>
                </a:extLst>
              </p:cNvPr>
              <p:cNvPicPr>
                <a:picLocks noGrp="1" noRot="1" noChangeAspect="1" noMove="1" noResize="1" noEditPoints="1" noAdjustHandles="1" noChangeArrowheads="1" noChangeShapeType="1" noCrop="1"/>
              </p:cNvPicPr>
              <p:nvPr/>
            </p:nvPicPr>
            <p:blipFill>
              <a:blip r:embed="rId7"/>
              <a:stretch>
                <a:fillRect/>
              </a:stretch>
            </p:blipFill>
            <p:spPr>
              <a:xfrm>
                <a:off x="10236762" y="291930"/>
                <a:ext cx="4448228" cy="3985500"/>
              </a:xfrm>
              <a:prstGeom prst="rect">
                <a:avLst/>
              </a:prstGeom>
            </p:spPr>
          </p:pic>
        </mc:Fallback>
      </mc:AlternateContent>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0" presetClass="emph" presetSubtype="1" repeatCount="indefinite" fill="hold" nodeType="withEffect">
                                  <p:stCondLst>
                                    <p:cond delay="0"/>
                                  </p:stCondLst>
                                  <p:childTnLst>
                                    <p:anim calcmode="lin" valueType="num">
                                      <p:cBhvr>
                                        <p:cTn id="6" dur="1000" fill="hold"/>
                                        <p:tgtEl>
                                          <p:spTgt spid="19"/>
                                        </p:tgtEl>
                                        <p:attrNameLst>
                                          <p:attrName>embedded1</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38637" y="102358"/>
            <a:ext cx="14630400" cy="8127242"/>
          </a:xfrm>
          <a:prstGeom prst="rect">
            <a:avLst/>
          </a:prstGeom>
          <a:solidFill>
            <a:srgbClr val="0D0A2C">
              <a:alpha val="75000"/>
            </a:srgbClr>
          </a:solidFill>
          <a:ln/>
        </p:spPr>
      </p:sp>
      <p:sp>
        <p:nvSpPr>
          <p:cNvPr id="5" name="Text 1"/>
          <p:cNvSpPr/>
          <p:nvPr/>
        </p:nvSpPr>
        <p:spPr>
          <a:xfrm>
            <a:off x="4990742" y="994886"/>
            <a:ext cx="8806458" cy="1388745"/>
          </a:xfrm>
          <a:prstGeom prst="rect">
            <a:avLst/>
          </a:prstGeom>
          <a:noFill/>
          <a:ln/>
        </p:spPr>
        <p:txBody>
          <a:bodyPr wrap="square" rtlCol="0" anchor="t"/>
          <a:lstStyle/>
          <a:p>
            <a:pPr marL="0" indent="0">
              <a:lnSpc>
                <a:spcPts val="5468"/>
              </a:lnSpc>
              <a:buNone/>
            </a:pPr>
            <a:r>
              <a:rPr lang="en-US" sz="4374" dirty="0">
                <a:solidFill>
                  <a:srgbClr val="FFFF00"/>
                </a:solidFill>
                <a:latin typeface="Times New Roman" panose="02020603050405020304" pitchFamily="18" charset="0"/>
                <a:ea typeface="Montserrat" pitchFamily="34" charset="-122"/>
                <a:cs typeface="Times New Roman" panose="02020603050405020304" pitchFamily="18" charset="0"/>
              </a:rPr>
              <a:t>Challenges in Cardiovascular Disease Detection</a:t>
            </a:r>
            <a:endParaRPr lang="en-US" sz="4374" dirty="0">
              <a:solidFill>
                <a:srgbClr val="FFFF00"/>
              </a:solidFill>
              <a:latin typeface="Times New Roman" panose="02020603050405020304" pitchFamily="18" charset="0"/>
              <a:cs typeface="Times New Roman" panose="02020603050405020304" pitchFamily="18" charset="0"/>
            </a:endParaRPr>
          </a:p>
        </p:txBody>
      </p:sp>
      <p:sp>
        <p:nvSpPr>
          <p:cNvPr id="6" name="Shape 2"/>
          <p:cNvSpPr/>
          <p:nvPr/>
        </p:nvSpPr>
        <p:spPr>
          <a:xfrm>
            <a:off x="4807565" y="2897504"/>
            <a:ext cx="499943" cy="499943"/>
          </a:xfrm>
          <a:prstGeom prst="roundRect">
            <a:avLst>
              <a:gd name="adj" fmla="val 20000"/>
            </a:avLst>
          </a:prstGeom>
          <a:noFill/>
          <a:ln w="7620">
            <a:solidFill>
              <a:srgbClr val="FF0000"/>
            </a:solidFill>
            <a:prstDash val="solid"/>
          </a:ln>
        </p:spPr>
      </p:sp>
      <p:sp>
        <p:nvSpPr>
          <p:cNvPr id="7" name="Text 3"/>
          <p:cNvSpPr/>
          <p:nvPr/>
        </p:nvSpPr>
        <p:spPr>
          <a:xfrm>
            <a:off x="4997351" y="2897504"/>
            <a:ext cx="120372" cy="416481"/>
          </a:xfrm>
          <a:prstGeom prst="rect">
            <a:avLst/>
          </a:prstGeom>
          <a:noFill/>
          <a:ln/>
        </p:spPr>
        <p:txBody>
          <a:bodyPr wrap="none" rtlCol="0" anchor="t"/>
          <a:lstStyle/>
          <a:p>
            <a:pPr marL="0" indent="0" algn="ctr">
              <a:lnSpc>
                <a:spcPts val="3281"/>
              </a:lnSpc>
              <a:buNone/>
            </a:pPr>
            <a:r>
              <a:rPr lang="en-US" sz="2624" dirty="0">
                <a:solidFill>
                  <a:srgbClr val="DCD7E5"/>
                </a:solidFill>
                <a:latin typeface="Montserrat" pitchFamily="34" charset="0"/>
                <a:ea typeface="Montserrat" pitchFamily="34" charset="-122"/>
                <a:cs typeface="Montserrat" pitchFamily="34" charset="-120"/>
              </a:rPr>
              <a:t>1</a:t>
            </a:r>
            <a:endParaRPr lang="en-US" sz="2624" dirty="0"/>
          </a:p>
        </p:txBody>
      </p:sp>
      <p:sp>
        <p:nvSpPr>
          <p:cNvPr id="8" name="Text 4"/>
          <p:cNvSpPr/>
          <p:nvPr/>
        </p:nvSpPr>
        <p:spPr>
          <a:xfrm>
            <a:off x="5563673" y="2966799"/>
            <a:ext cx="3469241" cy="694373"/>
          </a:xfrm>
          <a:prstGeom prst="rect">
            <a:avLst/>
          </a:prstGeom>
          <a:noFill/>
          <a:ln/>
        </p:spPr>
        <p:txBody>
          <a:bodyPr wrap="square" rtlCol="0" anchor="t"/>
          <a:lstStyle/>
          <a:p>
            <a:pPr marL="0" indent="0">
              <a:lnSpc>
                <a:spcPts val="2734"/>
              </a:lnSpc>
              <a:buNone/>
            </a:pPr>
            <a:r>
              <a:rPr lang="en-US" sz="2187" dirty="0">
                <a:solidFill>
                  <a:srgbClr val="FFFF00"/>
                </a:solidFill>
                <a:latin typeface="Times New Roman" panose="02020603050405020304" pitchFamily="18" charset="0"/>
                <a:ea typeface="Montserrat" pitchFamily="34" charset="-122"/>
                <a:cs typeface="Times New Roman" panose="02020603050405020304" pitchFamily="18" charset="0"/>
              </a:rPr>
              <a:t>Complexity of CVD Manifestations</a:t>
            </a:r>
            <a:endParaRPr lang="en-US" sz="2187" dirty="0">
              <a:solidFill>
                <a:srgbClr val="FFFF00"/>
              </a:solidFill>
              <a:latin typeface="Times New Roman" panose="02020603050405020304" pitchFamily="18" charset="0"/>
              <a:cs typeface="Times New Roman" panose="02020603050405020304" pitchFamily="18" charset="0"/>
            </a:endParaRPr>
          </a:p>
        </p:txBody>
      </p:sp>
      <p:sp>
        <p:nvSpPr>
          <p:cNvPr id="9" name="Text 5"/>
          <p:cNvSpPr/>
          <p:nvPr/>
        </p:nvSpPr>
        <p:spPr>
          <a:xfrm>
            <a:off x="5563673" y="3794403"/>
            <a:ext cx="3469241" cy="1777008"/>
          </a:xfrm>
          <a:prstGeom prst="rect">
            <a:avLst/>
          </a:prstGeom>
          <a:noFill/>
          <a:ln/>
        </p:spPr>
        <p:txBody>
          <a:bodyPr wrap="square" rtlCol="0" anchor="t"/>
          <a:lstStyle/>
          <a:p>
            <a:pPr marL="0" indent="0">
              <a:lnSpc>
                <a:spcPts val="2799"/>
              </a:lnSpc>
              <a:buNone/>
            </a:pPr>
            <a:r>
              <a:rPr lang="en-US" dirty="0">
                <a:solidFill>
                  <a:schemeClr val="bg1"/>
                </a:solidFill>
                <a:latin typeface="Times New Roman" panose="02020603050405020304" pitchFamily="18" charset="0"/>
                <a:ea typeface="Heebo" pitchFamily="34" charset="-122"/>
                <a:cs typeface="Times New Roman" panose="02020603050405020304" pitchFamily="18" charset="0"/>
              </a:rPr>
              <a:t>Cardiovascular disease can present with a diverse range of symptoms, making it challenging to accurately diagnose and differentiate from other conditions.</a:t>
            </a:r>
            <a:endParaRPr lang="en-US" dirty="0">
              <a:solidFill>
                <a:schemeClr val="bg1"/>
              </a:solidFill>
              <a:latin typeface="Times New Roman" panose="02020603050405020304" pitchFamily="18" charset="0"/>
              <a:cs typeface="Times New Roman" panose="02020603050405020304" pitchFamily="18" charset="0"/>
            </a:endParaRPr>
          </a:p>
        </p:txBody>
      </p:sp>
      <p:sp>
        <p:nvSpPr>
          <p:cNvPr id="10" name="Shape 6"/>
          <p:cNvSpPr/>
          <p:nvPr/>
        </p:nvSpPr>
        <p:spPr>
          <a:xfrm>
            <a:off x="9255085" y="2890480"/>
            <a:ext cx="499943" cy="499943"/>
          </a:xfrm>
          <a:prstGeom prst="roundRect">
            <a:avLst>
              <a:gd name="adj" fmla="val 20000"/>
            </a:avLst>
          </a:prstGeom>
          <a:noFill/>
          <a:ln w="7620">
            <a:solidFill>
              <a:srgbClr val="FF0000"/>
            </a:solidFill>
            <a:prstDash val="solid"/>
          </a:ln>
        </p:spPr>
      </p:sp>
      <p:sp>
        <p:nvSpPr>
          <p:cNvPr id="11" name="Text 7"/>
          <p:cNvSpPr/>
          <p:nvPr/>
        </p:nvSpPr>
        <p:spPr>
          <a:xfrm>
            <a:off x="9410343" y="2932152"/>
            <a:ext cx="189309" cy="416481"/>
          </a:xfrm>
          <a:prstGeom prst="rect">
            <a:avLst/>
          </a:prstGeom>
          <a:noFill/>
          <a:ln/>
        </p:spPr>
        <p:txBody>
          <a:bodyPr wrap="none" rtlCol="0" anchor="t"/>
          <a:lstStyle/>
          <a:p>
            <a:pPr marL="0" indent="0" algn="ctr">
              <a:lnSpc>
                <a:spcPts val="3281"/>
              </a:lnSpc>
              <a:buNone/>
            </a:pPr>
            <a:r>
              <a:rPr lang="en-US" sz="2624" dirty="0">
                <a:solidFill>
                  <a:srgbClr val="DCD7E5"/>
                </a:solidFill>
                <a:latin typeface="Montserrat" pitchFamily="34" charset="0"/>
                <a:ea typeface="Montserrat" pitchFamily="34" charset="-122"/>
                <a:cs typeface="Montserrat" pitchFamily="34" charset="-120"/>
              </a:rPr>
              <a:t>2</a:t>
            </a:r>
            <a:endParaRPr lang="en-US" sz="2624" dirty="0"/>
          </a:p>
        </p:txBody>
      </p:sp>
      <p:sp>
        <p:nvSpPr>
          <p:cNvPr id="12" name="Text 8"/>
          <p:cNvSpPr/>
          <p:nvPr/>
        </p:nvSpPr>
        <p:spPr>
          <a:xfrm>
            <a:off x="9977199" y="2966799"/>
            <a:ext cx="3820001" cy="694373"/>
          </a:xfrm>
          <a:prstGeom prst="rect">
            <a:avLst/>
          </a:prstGeom>
          <a:noFill/>
          <a:ln/>
        </p:spPr>
        <p:txBody>
          <a:bodyPr wrap="square" rtlCol="0" anchor="t"/>
          <a:lstStyle/>
          <a:p>
            <a:pPr marL="0" indent="0">
              <a:lnSpc>
                <a:spcPts val="2734"/>
              </a:lnSpc>
              <a:buNone/>
            </a:pPr>
            <a:r>
              <a:rPr lang="en-US" sz="2187" dirty="0">
                <a:solidFill>
                  <a:srgbClr val="FFFF00"/>
                </a:solidFill>
                <a:latin typeface="Times New Roman" panose="02020603050405020304" pitchFamily="18" charset="0"/>
                <a:ea typeface="Montserrat" pitchFamily="34" charset="-122"/>
                <a:cs typeface="Times New Roman" panose="02020603050405020304" pitchFamily="18" charset="0"/>
              </a:rPr>
              <a:t>Limitations of Traditional Approaches</a:t>
            </a:r>
            <a:endParaRPr lang="en-US" sz="2187" dirty="0">
              <a:solidFill>
                <a:srgbClr val="FFFF00"/>
              </a:solidFill>
              <a:latin typeface="Times New Roman" panose="02020603050405020304" pitchFamily="18" charset="0"/>
              <a:cs typeface="Times New Roman" panose="02020603050405020304" pitchFamily="18" charset="0"/>
            </a:endParaRPr>
          </a:p>
        </p:txBody>
      </p:sp>
      <p:sp>
        <p:nvSpPr>
          <p:cNvPr id="13" name="Text 9"/>
          <p:cNvSpPr/>
          <p:nvPr/>
        </p:nvSpPr>
        <p:spPr>
          <a:xfrm>
            <a:off x="9977199" y="3794403"/>
            <a:ext cx="3820001" cy="1777008"/>
          </a:xfrm>
          <a:prstGeom prst="rect">
            <a:avLst/>
          </a:prstGeom>
          <a:noFill/>
          <a:ln/>
        </p:spPr>
        <p:txBody>
          <a:bodyPr wrap="square" rtlCol="0" anchor="t"/>
          <a:lstStyle/>
          <a:p>
            <a:pPr marL="0" indent="0">
              <a:lnSpc>
                <a:spcPts val="2799"/>
              </a:lnSpc>
              <a:buNone/>
            </a:pPr>
            <a:r>
              <a:rPr lang="en-US" dirty="0">
                <a:solidFill>
                  <a:schemeClr val="bg1"/>
                </a:solidFill>
                <a:latin typeface="Times New Roman" panose="02020603050405020304" pitchFamily="18" charset="0"/>
                <a:ea typeface="Heebo" pitchFamily="34" charset="-122"/>
                <a:cs typeface="Times New Roman" panose="02020603050405020304" pitchFamily="18" charset="0"/>
              </a:rPr>
              <a:t>Conventional diagnostic methods, such as manual ECG interpretation, can be time-consuming, subjective, and prone to human error, highlighting the need for more robust solutions.</a:t>
            </a:r>
            <a:endParaRPr lang="en-US" dirty="0">
              <a:solidFill>
                <a:schemeClr val="bg1"/>
              </a:solidFill>
              <a:latin typeface="Times New Roman" panose="02020603050405020304" pitchFamily="18" charset="0"/>
              <a:cs typeface="Times New Roman" panose="02020603050405020304" pitchFamily="18" charset="0"/>
            </a:endParaRPr>
          </a:p>
        </p:txBody>
      </p:sp>
      <p:sp>
        <p:nvSpPr>
          <p:cNvPr id="14" name="Shape 10"/>
          <p:cNvSpPr/>
          <p:nvPr/>
        </p:nvSpPr>
        <p:spPr>
          <a:xfrm>
            <a:off x="4805000" y="6008845"/>
            <a:ext cx="499943" cy="499943"/>
          </a:xfrm>
          <a:prstGeom prst="roundRect">
            <a:avLst>
              <a:gd name="adj" fmla="val 20000"/>
            </a:avLst>
          </a:prstGeom>
          <a:noFill/>
          <a:ln w="7620">
            <a:solidFill>
              <a:srgbClr val="FF0000"/>
            </a:solidFill>
            <a:prstDash val="solid"/>
          </a:ln>
        </p:spPr>
      </p:sp>
      <p:sp>
        <p:nvSpPr>
          <p:cNvPr id="15" name="Text 11"/>
          <p:cNvSpPr/>
          <p:nvPr/>
        </p:nvSpPr>
        <p:spPr>
          <a:xfrm>
            <a:off x="4950386" y="6008845"/>
            <a:ext cx="188000" cy="416481"/>
          </a:xfrm>
          <a:prstGeom prst="rect">
            <a:avLst/>
          </a:prstGeom>
          <a:noFill/>
          <a:ln/>
        </p:spPr>
        <p:txBody>
          <a:bodyPr wrap="none" rtlCol="0" anchor="t"/>
          <a:lstStyle/>
          <a:p>
            <a:pPr marL="0" indent="0" algn="ctr">
              <a:lnSpc>
                <a:spcPts val="3281"/>
              </a:lnSpc>
              <a:buNone/>
            </a:pPr>
            <a:r>
              <a:rPr lang="en-US" sz="2624" dirty="0">
                <a:solidFill>
                  <a:srgbClr val="DCD7E5"/>
                </a:solidFill>
                <a:latin typeface="Montserrat" pitchFamily="34" charset="0"/>
                <a:ea typeface="Montserrat" pitchFamily="34" charset="-122"/>
                <a:cs typeface="Montserrat" pitchFamily="34" charset="-120"/>
              </a:rPr>
              <a:t>3</a:t>
            </a:r>
            <a:endParaRPr lang="en-US" sz="2624" dirty="0"/>
          </a:p>
        </p:txBody>
      </p:sp>
      <p:sp>
        <p:nvSpPr>
          <p:cNvPr id="16" name="Text 12"/>
          <p:cNvSpPr/>
          <p:nvPr/>
        </p:nvSpPr>
        <p:spPr>
          <a:xfrm>
            <a:off x="5563673" y="6043493"/>
            <a:ext cx="3303268" cy="347186"/>
          </a:xfrm>
          <a:prstGeom prst="rect">
            <a:avLst/>
          </a:prstGeom>
          <a:noFill/>
          <a:ln/>
        </p:spPr>
        <p:txBody>
          <a:bodyPr wrap="none" rtlCol="0" anchor="t"/>
          <a:lstStyle/>
          <a:p>
            <a:pPr marL="0" indent="0">
              <a:lnSpc>
                <a:spcPts val="2734"/>
              </a:lnSpc>
              <a:buNone/>
            </a:pPr>
            <a:r>
              <a:rPr lang="en-US" sz="2187" dirty="0">
                <a:solidFill>
                  <a:srgbClr val="FFFF00"/>
                </a:solidFill>
                <a:latin typeface="Times New Roman" panose="02020603050405020304" pitchFamily="18" charset="0"/>
                <a:ea typeface="Montserrat" pitchFamily="34" charset="-122"/>
                <a:cs typeface="Times New Roman" panose="02020603050405020304" pitchFamily="18" charset="0"/>
              </a:rPr>
              <a:t>Improving Early Detection</a:t>
            </a:r>
            <a:endParaRPr lang="en-US" sz="2187" dirty="0">
              <a:solidFill>
                <a:srgbClr val="FFFF00"/>
              </a:solidFill>
              <a:latin typeface="Times New Roman" panose="02020603050405020304" pitchFamily="18" charset="0"/>
              <a:cs typeface="Times New Roman" panose="02020603050405020304" pitchFamily="18" charset="0"/>
            </a:endParaRPr>
          </a:p>
        </p:txBody>
      </p:sp>
      <p:sp>
        <p:nvSpPr>
          <p:cNvPr id="17" name="Text 13"/>
          <p:cNvSpPr/>
          <p:nvPr/>
        </p:nvSpPr>
        <p:spPr>
          <a:xfrm>
            <a:off x="5563673" y="6523911"/>
            <a:ext cx="8233527" cy="710803"/>
          </a:xfrm>
          <a:prstGeom prst="rect">
            <a:avLst/>
          </a:prstGeom>
          <a:noFill/>
          <a:ln/>
        </p:spPr>
        <p:txBody>
          <a:bodyPr wrap="square" rtlCol="0" anchor="t"/>
          <a:lstStyle/>
          <a:p>
            <a:pPr marL="0" indent="0">
              <a:lnSpc>
                <a:spcPts val="2799"/>
              </a:lnSpc>
              <a:buNone/>
            </a:pPr>
            <a:r>
              <a:rPr lang="en-US" dirty="0">
                <a:solidFill>
                  <a:schemeClr val="bg1"/>
                </a:solidFill>
                <a:latin typeface="Times New Roman" panose="02020603050405020304" pitchFamily="18" charset="0"/>
                <a:ea typeface="Heebo" pitchFamily="34" charset="-122"/>
                <a:cs typeface="Times New Roman" panose="02020603050405020304" pitchFamily="18" charset="0"/>
              </a:rPr>
              <a:t>Developing advanced techniques, like deep learning, can enhance the accuracy and speed of CVD detection, leading to earlier interventions and better patient outcomes.</a:t>
            </a:r>
            <a:endParaRPr lang="en-US" dirty="0">
              <a:solidFill>
                <a:schemeClr val="bg1"/>
              </a:solidFill>
              <a:latin typeface="Times New Roman" panose="02020603050405020304" pitchFamily="18" charset="0"/>
              <a:cs typeface="Times New Roman" panose="02020603050405020304" pitchFamily="18" charset="0"/>
            </a:endParaRPr>
          </a:p>
        </p:txBody>
      </p:sp>
      <p:pic>
        <p:nvPicPr>
          <p:cNvPr id="21" name="Picture 20">
            <a:extLst>
              <a:ext uri="{FF2B5EF4-FFF2-40B4-BE49-F238E27FC236}">
                <a16:creationId xmlns:a16="http://schemas.microsoft.com/office/drawing/2014/main" id="{E97FF4E0-A457-9481-C150-FCBD864B0D44}"/>
              </a:ext>
            </a:extLst>
          </p:cNvPr>
          <p:cNvPicPr>
            <a:picLocks noChangeAspect="1"/>
          </p:cNvPicPr>
          <p:nvPr/>
        </p:nvPicPr>
        <p:blipFill>
          <a:blip r:embed="rId4"/>
          <a:stretch>
            <a:fillRect/>
          </a:stretch>
        </p:blipFill>
        <p:spPr>
          <a:xfrm>
            <a:off x="38637" y="0"/>
            <a:ext cx="4341076" cy="822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8" name="Oval 27">
            <a:extLst>
              <a:ext uri="{FF2B5EF4-FFF2-40B4-BE49-F238E27FC236}">
                <a16:creationId xmlns:a16="http://schemas.microsoft.com/office/drawing/2014/main" id="{69B50F12-2781-2CC8-70F5-1D40587F8179}"/>
              </a:ext>
            </a:extLst>
          </p:cNvPr>
          <p:cNvSpPr/>
          <p:nvPr/>
        </p:nvSpPr>
        <p:spPr>
          <a:xfrm>
            <a:off x="1730748" y="2434107"/>
            <a:ext cx="201083" cy="22538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IN"/>
          </a:p>
        </p:txBody>
      </p:sp>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302654"/>
            <a:ext cx="14630400" cy="8231505"/>
          </a:xfrm>
          <a:prstGeom prst="rect">
            <a:avLst/>
          </a:prstGeom>
          <a:solidFill>
            <a:srgbClr val="0D0A2C">
              <a:alpha val="75000"/>
            </a:srgbClr>
          </a:solidFill>
          <a:ln/>
        </p:spPr>
        <p:txBody>
          <a:bodyPr/>
          <a:lstStyle/>
          <a:p>
            <a:endParaRPr lang="en-IN"/>
          </a:p>
        </p:txBody>
      </p:sp>
      <p:sp>
        <p:nvSpPr>
          <p:cNvPr id="5" name="Text 1"/>
          <p:cNvSpPr/>
          <p:nvPr/>
        </p:nvSpPr>
        <p:spPr>
          <a:xfrm>
            <a:off x="792837" y="581382"/>
            <a:ext cx="9387126" cy="1321594"/>
          </a:xfrm>
          <a:prstGeom prst="rect">
            <a:avLst/>
          </a:prstGeom>
          <a:noFill/>
          <a:ln/>
        </p:spPr>
        <p:txBody>
          <a:bodyPr wrap="square" rtlCol="0" anchor="t"/>
          <a:lstStyle/>
          <a:p>
            <a:r>
              <a:rPr lang="en-IN" sz="4400" b="1" u="sng" dirty="0">
                <a:solidFill>
                  <a:srgbClr val="FFFF00"/>
                </a:solidFill>
                <a:latin typeface="Average Sans" panose="020B0604020202020204" charset="0"/>
              </a:rPr>
              <a:t>System Architecture</a:t>
            </a:r>
          </a:p>
        </p:txBody>
      </p:sp>
      <p:sp>
        <p:nvSpPr>
          <p:cNvPr id="6" name="Shape 2"/>
          <p:cNvSpPr/>
          <p:nvPr/>
        </p:nvSpPr>
        <p:spPr>
          <a:xfrm>
            <a:off x="1247070" y="2002665"/>
            <a:ext cx="45719" cy="5647457"/>
          </a:xfrm>
          <a:prstGeom prst="roundRect">
            <a:avLst>
              <a:gd name="adj" fmla="val 225103"/>
            </a:avLst>
          </a:prstGeom>
          <a:solidFill>
            <a:srgbClr val="552C86"/>
          </a:solidFill>
          <a:ln/>
        </p:spPr>
      </p:sp>
      <p:pic>
        <p:nvPicPr>
          <p:cNvPr id="23" name="Picture 22">
            <a:extLst>
              <a:ext uri="{FF2B5EF4-FFF2-40B4-BE49-F238E27FC236}">
                <a16:creationId xmlns:a16="http://schemas.microsoft.com/office/drawing/2014/main" id="{A04277B3-378A-8678-05A0-46B199615B79}"/>
              </a:ext>
            </a:extLst>
          </p:cNvPr>
          <p:cNvPicPr>
            <a:picLocks noChangeAspect="1"/>
          </p:cNvPicPr>
          <p:nvPr/>
        </p:nvPicPr>
        <p:blipFill>
          <a:blip r:embed="rId4"/>
          <a:stretch>
            <a:fillRect/>
          </a:stretch>
        </p:blipFill>
        <p:spPr>
          <a:xfrm>
            <a:off x="1718211" y="1727201"/>
            <a:ext cx="11083389" cy="5997868"/>
          </a:xfrm>
          <a:prstGeom prst="rect">
            <a:avLst/>
          </a:prstGeom>
        </p:spPr>
      </p:pic>
      <p:sp>
        <p:nvSpPr>
          <p:cNvPr id="31" name="Oval 30">
            <a:extLst>
              <a:ext uri="{FF2B5EF4-FFF2-40B4-BE49-F238E27FC236}">
                <a16:creationId xmlns:a16="http://schemas.microsoft.com/office/drawing/2014/main" id="{13A28E3E-F4E3-C2F6-6FD3-6B82B59E9CFE}"/>
              </a:ext>
            </a:extLst>
          </p:cNvPr>
          <p:cNvSpPr/>
          <p:nvPr/>
        </p:nvSpPr>
        <p:spPr>
          <a:xfrm>
            <a:off x="1730748" y="2434107"/>
            <a:ext cx="239607" cy="225380"/>
          </a:xfrm>
          <a:prstGeom prst="ellipse">
            <a:avLst/>
          </a:prstGeom>
          <a:solidFill>
            <a:srgbClr val="002060"/>
          </a:solidFill>
        </p:spPr>
        <p:style>
          <a:lnRef idx="2">
            <a:schemeClr val="dk1"/>
          </a:lnRef>
          <a:fillRef idx="1">
            <a:schemeClr val="lt1"/>
          </a:fillRef>
          <a:effectRef idx="0">
            <a:schemeClr val="dk1"/>
          </a:effectRef>
          <a:fontRef idx="minor">
            <a:schemeClr val="dk1"/>
          </a:fontRef>
        </p:style>
        <p:txBody>
          <a:bodyPr rtlCol="0" anchor="ctr"/>
          <a:lstStyle/>
          <a:p>
            <a:pPr algn="ctr"/>
            <a:endParaRPr lang="en-IN" dirty="0"/>
          </a:p>
        </p:txBody>
      </p:sp>
      <p:sp>
        <p:nvSpPr>
          <p:cNvPr id="27" name="Block Arc 26">
            <a:extLst>
              <a:ext uri="{FF2B5EF4-FFF2-40B4-BE49-F238E27FC236}">
                <a16:creationId xmlns:a16="http://schemas.microsoft.com/office/drawing/2014/main" id="{681BBEC3-4081-F09D-948F-B48CFE1DD96F}"/>
              </a:ext>
            </a:extLst>
          </p:cNvPr>
          <p:cNvSpPr/>
          <p:nvPr/>
        </p:nvSpPr>
        <p:spPr>
          <a:xfrm>
            <a:off x="1088827" y="2434107"/>
            <a:ext cx="762100" cy="225380"/>
          </a:xfrm>
          <a:prstGeom prst="blockArc">
            <a:avLst>
              <a:gd name="adj1" fmla="val 357933"/>
              <a:gd name="adj2" fmla="val 0"/>
              <a:gd name="adj3" fmla="val 250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pic>
        <p:nvPicPr>
          <p:cNvPr id="33" name="Picture 32">
            <a:extLst>
              <a:ext uri="{FF2B5EF4-FFF2-40B4-BE49-F238E27FC236}">
                <a16:creationId xmlns:a16="http://schemas.microsoft.com/office/drawing/2014/main" id="{7B11F747-508F-3893-84FA-78E841437D5B}"/>
              </a:ext>
            </a:extLst>
          </p:cNvPr>
          <p:cNvPicPr>
            <a:picLocks noChangeAspect="1"/>
          </p:cNvPicPr>
          <p:nvPr/>
        </p:nvPicPr>
        <p:blipFill>
          <a:blip r:embed="rId5"/>
          <a:stretch>
            <a:fillRect/>
          </a:stretch>
        </p:blipFill>
        <p:spPr>
          <a:xfrm>
            <a:off x="1128345" y="6855371"/>
            <a:ext cx="780356" cy="249958"/>
          </a:xfrm>
          <a:prstGeom prst="rect">
            <a:avLst/>
          </a:prstGeom>
        </p:spPr>
      </p:pic>
      <p:pic>
        <p:nvPicPr>
          <p:cNvPr id="8" name="Picture 7">
            <a:extLst>
              <a:ext uri="{FF2B5EF4-FFF2-40B4-BE49-F238E27FC236}">
                <a16:creationId xmlns:a16="http://schemas.microsoft.com/office/drawing/2014/main" id="{0D751E49-BD8B-2542-A0DC-6315A26EBB8A}"/>
              </a:ext>
            </a:extLst>
          </p:cNvPr>
          <p:cNvPicPr>
            <a:picLocks noChangeAspect="1"/>
          </p:cNvPicPr>
          <p:nvPr/>
        </p:nvPicPr>
        <p:blipFill>
          <a:blip r:embed="rId6"/>
          <a:stretch>
            <a:fillRect/>
          </a:stretch>
        </p:blipFill>
        <p:spPr>
          <a:xfrm>
            <a:off x="1746379" y="6855841"/>
            <a:ext cx="249958" cy="23776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sp>
        <p:nvSpPr>
          <p:cNvPr id="4" name="Text 1"/>
          <p:cNvSpPr/>
          <p:nvPr/>
        </p:nvSpPr>
        <p:spPr>
          <a:xfrm>
            <a:off x="2037993" y="725567"/>
            <a:ext cx="10554414" cy="1388745"/>
          </a:xfrm>
          <a:prstGeom prst="rect">
            <a:avLst/>
          </a:prstGeom>
          <a:noFill/>
          <a:ln/>
        </p:spPr>
        <p:txBody>
          <a:bodyPr wrap="square" rtlCol="0" anchor="t"/>
          <a:lstStyle/>
          <a:p>
            <a:pPr marL="0" indent="0">
              <a:lnSpc>
                <a:spcPts val="5468"/>
              </a:lnSpc>
              <a:buNone/>
            </a:pPr>
            <a:r>
              <a:rPr lang="en-US" sz="4374" dirty="0">
                <a:solidFill>
                  <a:schemeClr val="bg1"/>
                </a:solidFill>
                <a:latin typeface="Times New Roman" panose="02020603050405020304" pitchFamily="18" charset="0"/>
                <a:ea typeface="Montserrat" pitchFamily="34" charset="-122"/>
                <a:cs typeface="Times New Roman" panose="02020603050405020304" pitchFamily="18" charset="0"/>
              </a:rPr>
              <a:t>Data Preprocessing and Image </a:t>
            </a:r>
            <a:r>
              <a:rPr lang="en-US" sz="4374" dirty="0" err="1">
                <a:solidFill>
                  <a:schemeClr val="bg1"/>
                </a:solidFill>
                <a:latin typeface="Times New Roman" panose="02020603050405020304" pitchFamily="18" charset="0"/>
                <a:ea typeface="Montserrat" pitchFamily="34" charset="-122"/>
                <a:cs typeface="Times New Roman" panose="02020603050405020304" pitchFamily="18" charset="0"/>
              </a:rPr>
              <a:t>ProcessingTechniques</a:t>
            </a:r>
            <a:endParaRPr lang="en-US" sz="4374" dirty="0">
              <a:solidFill>
                <a:schemeClr val="bg1"/>
              </a:solidFill>
              <a:latin typeface="Times New Roman" panose="02020603050405020304" pitchFamily="18" charset="0"/>
              <a:cs typeface="Times New Roman" panose="02020603050405020304" pitchFamily="18" charset="0"/>
            </a:endParaRPr>
          </a:p>
        </p:txBody>
      </p:sp>
      <p:sp>
        <p:nvSpPr>
          <p:cNvPr id="5" name="Shape 2"/>
          <p:cNvSpPr/>
          <p:nvPr/>
        </p:nvSpPr>
        <p:spPr>
          <a:xfrm>
            <a:off x="2037993" y="2558653"/>
            <a:ext cx="5166122" cy="2361605"/>
          </a:xfrm>
          <a:prstGeom prst="roundRect">
            <a:avLst>
              <a:gd name="adj" fmla="val 4234"/>
            </a:avLst>
          </a:prstGeom>
          <a:noFill/>
          <a:ln w="7620">
            <a:solidFill>
              <a:srgbClr val="552C86"/>
            </a:solidFill>
            <a:prstDash val="solid"/>
          </a:ln>
        </p:spPr>
      </p:sp>
      <p:sp>
        <p:nvSpPr>
          <p:cNvPr id="6" name="Text 3"/>
          <p:cNvSpPr/>
          <p:nvPr/>
        </p:nvSpPr>
        <p:spPr>
          <a:xfrm>
            <a:off x="2267782" y="2788444"/>
            <a:ext cx="4365029" cy="347186"/>
          </a:xfrm>
          <a:prstGeom prst="rect">
            <a:avLst/>
          </a:prstGeom>
          <a:noFill/>
          <a:ln/>
        </p:spPr>
        <p:txBody>
          <a:bodyPr wrap="none" rtlCol="0" anchor="t"/>
          <a:lstStyle/>
          <a:p>
            <a:pPr marL="0" indent="0">
              <a:lnSpc>
                <a:spcPts val="2734"/>
              </a:lnSpc>
              <a:buNone/>
            </a:pPr>
            <a:r>
              <a:rPr lang="en-US" sz="2187" b="1" dirty="0">
                <a:solidFill>
                  <a:srgbClr val="FFFF00"/>
                </a:solidFill>
                <a:latin typeface="Times New Roman" panose="02020603050405020304" pitchFamily="18" charset="0"/>
                <a:ea typeface="Montserrat" pitchFamily="34" charset="-122"/>
                <a:cs typeface="Times New Roman" panose="02020603050405020304" pitchFamily="18" charset="0"/>
              </a:rPr>
              <a:t>Noise Reduction (Gaussian Filter)</a:t>
            </a:r>
            <a:endParaRPr lang="en-US" sz="2187" b="1" dirty="0">
              <a:solidFill>
                <a:srgbClr val="FFFF00"/>
              </a:solidFill>
              <a:latin typeface="Times New Roman" panose="02020603050405020304" pitchFamily="18" charset="0"/>
              <a:cs typeface="Times New Roman" panose="02020603050405020304" pitchFamily="18" charset="0"/>
            </a:endParaRPr>
          </a:p>
        </p:txBody>
      </p:sp>
      <p:sp>
        <p:nvSpPr>
          <p:cNvPr id="7" name="Text 4"/>
          <p:cNvSpPr/>
          <p:nvPr/>
        </p:nvSpPr>
        <p:spPr>
          <a:xfrm>
            <a:off x="2267783" y="3268861"/>
            <a:ext cx="4706541" cy="1066205"/>
          </a:xfrm>
          <a:prstGeom prst="rect">
            <a:avLst/>
          </a:prstGeom>
          <a:noFill/>
          <a:ln/>
        </p:spPr>
        <p:txBody>
          <a:bodyPr wrap="square" rtlCol="0" anchor="t"/>
          <a:lstStyle/>
          <a:p>
            <a:pPr marL="0" indent="0">
              <a:lnSpc>
                <a:spcPts val="2799"/>
              </a:lnSpc>
              <a:buNone/>
            </a:pPr>
            <a:r>
              <a:rPr lang="en-US" dirty="0">
                <a:solidFill>
                  <a:schemeClr val="bg1">
                    <a:lumMod val="85000"/>
                  </a:schemeClr>
                </a:solidFill>
                <a:latin typeface="Times New Roman" panose="02020603050405020304" pitchFamily="18" charset="0"/>
                <a:ea typeface="Heebo" pitchFamily="34" charset="-122"/>
                <a:cs typeface="Times New Roman" panose="02020603050405020304" pitchFamily="18" charset="0"/>
              </a:rPr>
              <a:t>Applying signal processing techniques to remove noise and artifacts from ECG data can improve the reliability of deep learning models.</a:t>
            </a:r>
            <a:endParaRPr lang="en-US" dirty="0">
              <a:solidFill>
                <a:schemeClr val="bg1">
                  <a:lumMod val="85000"/>
                </a:schemeClr>
              </a:solidFill>
              <a:latin typeface="Times New Roman" panose="02020603050405020304" pitchFamily="18" charset="0"/>
              <a:cs typeface="Times New Roman" panose="02020603050405020304" pitchFamily="18" charset="0"/>
            </a:endParaRPr>
          </a:p>
        </p:txBody>
      </p:sp>
      <p:sp>
        <p:nvSpPr>
          <p:cNvPr id="8" name="Shape 5"/>
          <p:cNvSpPr/>
          <p:nvPr/>
        </p:nvSpPr>
        <p:spPr>
          <a:xfrm>
            <a:off x="7426285" y="2558653"/>
            <a:ext cx="5166122" cy="2361605"/>
          </a:xfrm>
          <a:prstGeom prst="roundRect">
            <a:avLst>
              <a:gd name="adj" fmla="val 4234"/>
            </a:avLst>
          </a:prstGeom>
          <a:noFill/>
          <a:ln w="7620">
            <a:solidFill>
              <a:srgbClr val="552C86"/>
            </a:solidFill>
            <a:prstDash val="solid"/>
          </a:ln>
        </p:spPr>
      </p:sp>
      <p:sp>
        <p:nvSpPr>
          <p:cNvPr id="9" name="Text 6"/>
          <p:cNvSpPr/>
          <p:nvPr/>
        </p:nvSpPr>
        <p:spPr>
          <a:xfrm>
            <a:off x="7656076" y="2788444"/>
            <a:ext cx="2791301" cy="347186"/>
          </a:xfrm>
          <a:prstGeom prst="rect">
            <a:avLst/>
          </a:prstGeom>
          <a:noFill/>
          <a:ln/>
        </p:spPr>
        <p:txBody>
          <a:bodyPr wrap="none" rtlCol="0" anchor="t"/>
          <a:lstStyle/>
          <a:p>
            <a:pPr marL="0" indent="0">
              <a:lnSpc>
                <a:spcPts val="2734"/>
              </a:lnSpc>
              <a:buNone/>
            </a:pPr>
            <a:r>
              <a:rPr lang="en-US" sz="2187" b="1" dirty="0">
                <a:solidFill>
                  <a:srgbClr val="FFFF00"/>
                </a:solidFill>
                <a:latin typeface="Times New Roman" panose="02020603050405020304" pitchFamily="18" charset="0"/>
                <a:ea typeface="Montserrat" pitchFamily="34" charset="-122"/>
                <a:cs typeface="Times New Roman" panose="02020603050405020304" pitchFamily="18" charset="0"/>
              </a:rPr>
              <a:t>Image Processing</a:t>
            </a:r>
            <a:endParaRPr lang="en-US" sz="2187" b="1" dirty="0">
              <a:solidFill>
                <a:srgbClr val="FFFF00"/>
              </a:solidFill>
              <a:latin typeface="Times New Roman" panose="02020603050405020304" pitchFamily="18" charset="0"/>
              <a:cs typeface="Times New Roman" panose="02020603050405020304" pitchFamily="18" charset="0"/>
            </a:endParaRPr>
          </a:p>
        </p:txBody>
      </p:sp>
      <p:sp>
        <p:nvSpPr>
          <p:cNvPr id="10" name="Text 7"/>
          <p:cNvSpPr/>
          <p:nvPr/>
        </p:nvSpPr>
        <p:spPr>
          <a:xfrm>
            <a:off x="7656076" y="3268861"/>
            <a:ext cx="4706541" cy="1421606"/>
          </a:xfrm>
          <a:prstGeom prst="rect">
            <a:avLst/>
          </a:prstGeom>
          <a:noFill/>
          <a:ln/>
        </p:spPr>
        <p:txBody>
          <a:bodyPr wrap="square" rtlCol="0" anchor="t"/>
          <a:lstStyle/>
          <a:p>
            <a:pPr>
              <a:lnSpc>
                <a:spcPct val="107000"/>
              </a:lnSpc>
              <a:spcAft>
                <a:spcPts val="800"/>
              </a:spcAft>
            </a:pPr>
            <a:r>
              <a:rPr lang="en-IN" sz="1800" kern="100" dirty="0">
                <a:solidFill>
                  <a:schemeClr val="bg1">
                    <a:lumMod val="85000"/>
                  </a:schemeClr>
                </a:solidFill>
                <a:effectLst/>
                <a:latin typeface="Calibri" panose="020F0502020204030204" pitchFamily="34" charset="0"/>
                <a:ea typeface="Calibri" panose="020F0502020204030204" pitchFamily="34" charset="0"/>
                <a:cs typeface="Times New Roman" panose="02020603050405020304" pitchFamily="18" charset="0"/>
              </a:rPr>
              <a:t>Image Processing is the field of study and </a:t>
            </a:r>
            <a:r>
              <a:rPr lang="en-IN" sz="1800" kern="100" dirty="0" err="1">
                <a:solidFill>
                  <a:schemeClr val="bg1">
                    <a:lumMod val="85000"/>
                  </a:schemeClr>
                </a:solidFill>
                <a:effectLst/>
                <a:latin typeface="Calibri" panose="020F0502020204030204" pitchFamily="34" charset="0"/>
                <a:ea typeface="Calibri" panose="020F0502020204030204" pitchFamily="34" charset="0"/>
                <a:cs typeface="Times New Roman" panose="02020603050405020304" pitchFamily="18" charset="0"/>
              </a:rPr>
              <a:t>applicaton</a:t>
            </a:r>
            <a:r>
              <a:rPr lang="en-IN" sz="1800" kern="100" dirty="0">
                <a:solidFill>
                  <a:schemeClr val="bg1">
                    <a:lumMod val="85000"/>
                  </a:schemeClr>
                </a:solidFill>
                <a:effectLst/>
                <a:latin typeface="Calibri" panose="020F0502020204030204" pitchFamily="34" charset="0"/>
                <a:ea typeface="Calibri" panose="020F0502020204030204" pitchFamily="34" charset="0"/>
                <a:cs typeface="Times New Roman" panose="02020603050405020304" pitchFamily="18" charset="0"/>
              </a:rPr>
              <a:t> that deals with modifying and </a:t>
            </a:r>
            <a:r>
              <a:rPr lang="en-IN" sz="1800" kern="100" dirty="0" err="1">
                <a:solidFill>
                  <a:schemeClr val="bg1">
                    <a:lumMod val="85000"/>
                  </a:schemeClr>
                </a:solidFill>
                <a:effectLst/>
                <a:latin typeface="Calibri" panose="020F0502020204030204" pitchFamily="34" charset="0"/>
                <a:ea typeface="Calibri" panose="020F0502020204030204" pitchFamily="34" charset="0"/>
                <a:cs typeface="Times New Roman" panose="02020603050405020304" pitchFamily="18" charset="0"/>
              </a:rPr>
              <a:t>anlyzing</a:t>
            </a:r>
            <a:r>
              <a:rPr lang="en-IN" sz="1800" kern="100" dirty="0">
                <a:solidFill>
                  <a:schemeClr val="bg1">
                    <a:lumMod val="85000"/>
                  </a:schemeClr>
                </a:solidFill>
                <a:effectLst/>
                <a:latin typeface="Calibri" panose="020F0502020204030204" pitchFamily="34" charset="0"/>
                <a:ea typeface="Calibri" panose="020F0502020204030204" pitchFamily="34" charset="0"/>
                <a:cs typeface="Times New Roman" panose="02020603050405020304" pitchFamily="18" charset="0"/>
              </a:rPr>
              <a:t> digital images using computer algorithms. The goal of image processing is to enhance the visual quality of images.</a:t>
            </a:r>
          </a:p>
        </p:txBody>
      </p:sp>
      <p:sp>
        <p:nvSpPr>
          <p:cNvPr id="11" name="Shape 8"/>
          <p:cNvSpPr/>
          <p:nvPr/>
        </p:nvSpPr>
        <p:spPr>
          <a:xfrm>
            <a:off x="2037993" y="5142428"/>
            <a:ext cx="5166122" cy="2361605"/>
          </a:xfrm>
          <a:prstGeom prst="roundRect">
            <a:avLst>
              <a:gd name="adj" fmla="val 4234"/>
            </a:avLst>
          </a:prstGeom>
          <a:noFill/>
          <a:ln w="7620">
            <a:solidFill>
              <a:srgbClr val="552C86"/>
            </a:solidFill>
            <a:prstDash val="solid"/>
          </a:ln>
        </p:spPr>
      </p:sp>
      <p:sp>
        <p:nvSpPr>
          <p:cNvPr id="12" name="Text 9"/>
          <p:cNvSpPr/>
          <p:nvPr/>
        </p:nvSpPr>
        <p:spPr>
          <a:xfrm>
            <a:off x="2267783" y="5372219"/>
            <a:ext cx="3229452" cy="347186"/>
          </a:xfrm>
          <a:prstGeom prst="rect">
            <a:avLst/>
          </a:prstGeom>
          <a:noFill/>
          <a:ln/>
        </p:spPr>
        <p:txBody>
          <a:bodyPr wrap="none" rtlCol="0" anchor="t"/>
          <a:lstStyle/>
          <a:p>
            <a:pPr marL="0" indent="0">
              <a:lnSpc>
                <a:spcPts val="2734"/>
              </a:lnSpc>
              <a:buNone/>
            </a:pPr>
            <a:r>
              <a:rPr lang="en-US" sz="2187" b="1" dirty="0">
                <a:solidFill>
                  <a:srgbClr val="FFFF00"/>
                </a:solidFill>
                <a:latin typeface="Times New Roman" panose="02020603050405020304" pitchFamily="18" charset="0"/>
                <a:ea typeface="Montserrat" pitchFamily="34" charset="-122"/>
                <a:cs typeface="Times New Roman" panose="02020603050405020304" pitchFamily="18" charset="0"/>
              </a:rPr>
              <a:t>Feature Engineering</a:t>
            </a:r>
            <a:endParaRPr lang="en-US" sz="2187" b="1" dirty="0">
              <a:solidFill>
                <a:srgbClr val="FFFF00"/>
              </a:solidFill>
              <a:latin typeface="Times New Roman" panose="02020603050405020304" pitchFamily="18" charset="0"/>
              <a:cs typeface="Times New Roman" panose="02020603050405020304" pitchFamily="18" charset="0"/>
            </a:endParaRPr>
          </a:p>
        </p:txBody>
      </p:sp>
      <p:sp>
        <p:nvSpPr>
          <p:cNvPr id="13" name="Text 10"/>
          <p:cNvSpPr/>
          <p:nvPr/>
        </p:nvSpPr>
        <p:spPr>
          <a:xfrm>
            <a:off x="2267783" y="5852636"/>
            <a:ext cx="4706541" cy="1421606"/>
          </a:xfrm>
          <a:prstGeom prst="rect">
            <a:avLst/>
          </a:prstGeom>
          <a:noFill/>
          <a:ln/>
        </p:spPr>
        <p:txBody>
          <a:bodyPr wrap="square" rtlCol="0" anchor="t"/>
          <a:lstStyle/>
          <a:p>
            <a:pPr marL="0" indent="0">
              <a:lnSpc>
                <a:spcPts val="2799"/>
              </a:lnSpc>
              <a:buNone/>
            </a:pPr>
            <a:r>
              <a:rPr lang="en-US" dirty="0">
                <a:solidFill>
                  <a:schemeClr val="bg1">
                    <a:lumMod val="85000"/>
                  </a:schemeClr>
                </a:solidFill>
                <a:latin typeface="Times New Roman" panose="02020603050405020304" pitchFamily="18" charset="0"/>
                <a:ea typeface="Heebo" pitchFamily="34" charset="-122"/>
                <a:cs typeface="Times New Roman" panose="02020603050405020304" pitchFamily="18" charset="0"/>
              </a:rPr>
              <a:t>Extracting and selecting relevant features from ECG signals can enhance the performance of deep learning models in cardiovascular disease detection.</a:t>
            </a:r>
            <a:endParaRPr lang="en-US" dirty="0">
              <a:solidFill>
                <a:schemeClr val="bg1">
                  <a:lumMod val="85000"/>
                </a:schemeClr>
              </a:solidFill>
              <a:latin typeface="Times New Roman" panose="02020603050405020304" pitchFamily="18" charset="0"/>
              <a:cs typeface="Times New Roman" panose="02020603050405020304" pitchFamily="18" charset="0"/>
            </a:endParaRPr>
          </a:p>
        </p:txBody>
      </p:sp>
      <p:sp>
        <p:nvSpPr>
          <p:cNvPr id="14" name="Shape 11"/>
          <p:cNvSpPr/>
          <p:nvPr/>
        </p:nvSpPr>
        <p:spPr>
          <a:xfrm>
            <a:off x="7426285" y="5142428"/>
            <a:ext cx="5166122" cy="2361605"/>
          </a:xfrm>
          <a:prstGeom prst="roundRect">
            <a:avLst>
              <a:gd name="adj" fmla="val 4234"/>
            </a:avLst>
          </a:prstGeom>
          <a:noFill/>
          <a:ln w="7620">
            <a:solidFill>
              <a:srgbClr val="552C86"/>
            </a:solidFill>
            <a:prstDash val="solid"/>
          </a:ln>
        </p:spPr>
      </p:sp>
      <p:sp>
        <p:nvSpPr>
          <p:cNvPr id="15" name="Text 12"/>
          <p:cNvSpPr/>
          <p:nvPr/>
        </p:nvSpPr>
        <p:spPr>
          <a:xfrm>
            <a:off x="7656076" y="5372219"/>
            <a:ext cx="2777490" cy="347186"/>
          </a:xfrm>
          <a:prstGeom prst="rect">
            <a:avLst/>
          </a:prstGeom>
          <a:noFill/>
          <a:ln/>
        </p:spPr>
        <p:txBody>
          <a:bodyPr wrap="none" rtlCol="0" anchor="t"/>
          <a:lstStyle/>
          <a:p>
            <a:pPr marL="0" indent="0">
              <a:lnSpc>
                <a:spcPts val="2734"/>
              </a:lnSpc>
              <a:buNone/>
            </a:pPr>
            <a:r>
              <a:rPr lang="en-US" sz="2187" b="1" dirty="0">
                <a:solidFill>
                  <a:srgbClr val="FFFF00"/>
                </a:solidFill>
                <a:latin typeface="Times New Roman" panose="02020603050405020304" pitchFamily="18" charset="0"/>
                <a:ea typeface="Montserrat" pitchFamily="34" charset="-122"/>
                <a:cs typeface="Times New Roman" panose="02020603050405020304" pitchFamily="18" charset="0"/>
              </a:rPr>
              <a:t>Dataset Balancing</a:t>
            </a:r>
            <a:endParaRPr lang="en-US" sz="2187" b="1" dirty="0">
              <a:solidFill>
                <a:srgbClr val="FFFF00"/>
              </a:solidFill>
              <a:latin typeface="Times New Roman" panose="02020603050405020304" pitchFamily="18" charset="0"/>
              <a:cs typeface="Times New Roman" panose="02020603050405020304" pitchFamily="18" charset="0"/>
            </a:endParaRPr>
          </a:p>
        </p:txBody>
      </p:sp>
      <p:sp>
        <p:nvSpPr>
          <p:cNvPr id="16" name="Text 13"/>
          <p:cNvSpPr/>
          <p:nvPr/>
        </p:nvSpPr>
        <p:spPr>
          <a:xfrm>
            <a:off x="7656076" y="5852636"/>
            <a:ext cx="4706541" cy="1421606"/>
          </a:xfrm>
          <a:prstGeom prst="rect">
            <a:avLst/>
          </a:prstGeom>
          <a:noFill/>
          <a:ln/>
        </p:spPr>
        <p:txBody>
          <a:bodyPr wrap="square" rtlCol="0" anchor="t"/>
          <a:lstStyle/>
          <a:p>
            <a:pPr marL="0" indent="0">
              <a:lnSpc>
                <a:spcPts val="2799"/>
              </a:lnSpc>
              <a:buNone/>
            </a:pPr>
            <a:r>
              <a:rPr lang="en-US" dirty="0">
                <a:solidFill>
                  <a:schemeClr val="bg1">
                    <a:lumMod val="85000"/>
                  </a:schemeClr>
                </a:solidFill>
                <a:latin typeface="Times New Roman" panose="02020603050405020304" pitchFamily="18" charset="0"/>
                <a:ea typeface="Heebo" pitchFamily="34" charset="-122"/>
                <a:cs typeface="Times New Roman" panose="02020603050405020304" pitchFamily="18" charset="0"/>
              </a:rPr>
              <a:t>Addressing imbalances in the dataset, such as an over-representation of healthy samples, can ensure the model learns to accurately identify all classes of cardiovascular conditions.</a:t>
            </a:r>
            <a:endParaRPr lang="en-US" dirty="0">
              <a:solidFill>
                <a:schemeClr val="bg1">
                  <a:lumMod val="8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66379905"/>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1905"/>
            <a:ext cx="14630400" cy="8233410"/>
          </a:xfrm>
          <a:prstGeom prst="rect">
            <a:avLst/>
          </a:prstGeom>
          <a:solidFill>
            <a:srgbClr val="0D0A2C">
              <a:alpha val="75000"/>
            </a:srgbClr>
          </a:solidFill>
          <a:ln/>
        </p:spPr>
      </p:sp>
      <p:pic>
        <p:nvPicPr>
          <p:cNvPr id="4" name="Image 1" descr="preencoded.png"/>
          <p:cNvPicPr>
            <a:picLocks noChangeAspect="1"/>
          </p:cNvPicPr>
          <p:nvPr/>
        </p:nvPicPr>
        <p:blipFill>
          <a:blip r:embed="rId4"/>
          <a:stretch>
            <a:fillRect/>
          </a:stretch>
        </p:blipFill>
        <p:spPr>
          <a:xfrm>
            <a:off x="10972800" y="0"/>
            <a:ext cx="3657600" cy="8231505"/>
          </a:xfrm>
          <a:prstGeom prst="rect">
            <a:avLst/>
          </a:prstGeom>
        </p:spPr>
      </p:pic>
      <p:sp>
        <p:nvSpPr>
          <p:cNvPr id="5" name="Text 1"/>
          <p:cNvSpPr/>
          <p:nvPr/>
        </p:nvSpPr>
        <p:spPr>
          <a:xfrm>
            <a:off x="792837" y="581382"/>
            <a:ext cx="9387126" cy="1321594"/>
          </a:xfrm>
          <a:prstGeom prst="rect">
            <a:avLst/>
          </a:prstGeom>
          <a:noFill/>
          <a:ln/>
        </p:spPr>
        <p:txBody>
          <a:bodyPr wrap="square" rtlCol="0" anchor="t"/>
          <a:lstStyle/>
          <a:p>
            <a:pPr marL="0" indent="0">
              <a:lnSpc>
                <a:spcPts val="5203"/>
              </a:lnSpc>
              <a:buNone/>
            </a:pPr>
            <a:r>
              <a:rPr lang="en-US" sz="4162" b="1" dirty="0">
                <a:solidFill>
                  <a:srgbClr val="F2F0F4"/>
                </a:solidFill>
                <a:latin typeface="Times New Roman" panose="02020603050405020304" pitchFamily="18" charset="0"/>
                <a:ea typeface="Montserrat" pitchFamily="34" charset="-122"/>
                <a:cs typeface="Times New Roman" panose="02020603050405020304" pitchFamily="18" charset="0"/>
              </a:rPr>
              <a:t>Deep Learning Approaches for ECG Analysis</a:t>
            </a:r>
            <a:endParaRPr lang="en-US" sz="4162" b="1" dirty="0">
              <a:latin typeface="Times New Roman" panose="02020603050405020304" pitchFamily="18" charset="0"/>
              <a:cs typeface="Times New Roman" panose="02020603050405020304" pitchFamily="18" charset="0"/>
            </a:endParaRPr>
          </a:p>
        </p:txBody>
      </p:sp>
      <p:sp>
        <p:nvSpPr>
          <p:cNvPr id="6" name="Shape 2"/>
          <p:cNvSpPr/>
          <p:nvPr/>
        </p:nvSpPr>
        <p:spPr>
          <a:xfrm>
            <a:off x="1088827" y="2220039"/>
            <a:ext cx="42267" cy="5430083"/>
          </a:xfrm>
          <a:prstGeom prst="roundRect">
            <a:avLst>
              <a:gd name="adj" fmla="val 225103"/>
            </a:avLst>
          </a:prstGeom>
          <a:solidFill>
            <a:srgbClr val="552C86"/>
          </a:solidFill>
          <a:ln/>
        </p:spPr>
      </p:sp>
      <p:sp>
        <p:nvSpPr>
          <p:cNvPr id="7" name="Shape 3"/>
          <p:cNvSpPr/>
          <p:nvPr/>
        </p:nvSpPr>
        <p:spPr>
          <a:xfrm>
            <a:off x="1347728" y="2601813"/>
            <a:ext cx="739973" cy="42267"/>
          </a:xfrm>
          <a:prstGeom prst="roundRect">
            <a:avLst>
              <a:gd name="adj" fmla="val 225103"/>
            </a:avLst>
          </a:prstGeom>
          <a:solidFill>
            <a:srgbClr val="552C86"/>
          </a:solidFill>
          <a:ln/>
        </p:spPr>
      </p:sp>
      <p:sp>
        <p:nvSpPr>
          <p:cNvPr id="8" name="Shape 4"/>
          <p:cNvSpPr/>
          <p:nvPr/>
        </p:nvSpPr>
        <p:spPr>
          <a:xfrm>
            <a:off x="872073" y="2385179"/>
            <a:ext cx="475655" cy="475655"/>
          </a:xfrm>
          <a:prstGeom prst="roundRect">
            <a:avLst>
              <a:gd name="adj" fmla="val 20003"/>
            </a:avLst>
          </a:prstGeom>
          <a:noFill/>
          <a:ln w="7620">
            <a:solidFill>
              <a:schemeClr val="accent2"/>
            </a:solidFill>
            <a:prstDash val="solid"/>
          </a:ln>
        </p:spPr>
      </p:sp>
      <p:sp>
        <p:nvSpPr>
          <p:cNvPr id="9" name="Text 5"/>
          <p:cNvSpPr/>
          <p:nvPr/>
        </p:nvSpPr>
        <p:spPr>
          <a:xfrm>
            <a:off x="1052572" y="2424708"/>
            <a:ext cx="114538" cy="396478"/>
          </a:xfrm>
          <a:prstGeom prst="rect">
            <a:avLst/>
          </a:prstGeom>
          <a:noFill/>
          <a:ln/>
        </p:spPr>
        <p:txBody>
          <a:bodyPr wrap="none" rtlCol="0" anchor="t"/>
          <a:lstStyle/>
          <a:p>
            <a:pPr marL="0" indent="0" algn="ctr">
              <a:lnSpc>
                <a:spcPts val="3122"/>
              </a:lnSpc>
              <a:buNone/>
            </a:pPr>
            <a:r>
              <a:rPr lang="en-US" sz="2497" dirty="0">
                <a:solidFill>
                  <a:srgbClr val="DCD7E5"/>
                </a:solidFill>
                <a:latin typeface="Montserrat" pitchFamily="34" charset="0"/>
                <a:ea typeface="Montserrat" pitchFamily="34" charset="-122"/>
                <a:cs typeface="Montserrat" pitchFamily="34" charset="-120"/>
              </a:rPr>
              <a:t>1</a:t>
            </a:r>
            <a:endParaRPr lang="en-US" sz="2497" dirty="0"/>
          </a:p>
        </p:txBody>
      </p:sp>
      <p:sp>
        <p:nvSpPr>
          <p:cNvPr id="10" name="Text 6"/>
          <p:cNvSpPr/>
          <p:nvPr/>
        </p:nvSpPr>
        <p:spPr>
          <a:xfrm>
            <a:off x="2272665" y="2431375"/>
            <a:ext cx="2642830" cy="330398"/>
          </a:xfrm>
          <a:prstGeom prst="rect">
            <a:avLst/>
          </a:prstGeom>
          <a:noFill/>
          <a:ln/>
        </p:spPr>
        <p:txBody>
          <a:bodyPr wrap="none" rtlCol="0" anchor="t"/>
          <a:lstStyle/>
          <a:p>
            <a:pPr marL="0" indent="0" algn="l">
              <a:lnSpc>
                <a:spcPts val="2601"/>
              </a:lnSpc>
              <a:buNone/>
            </a:pPr>
            <a:r>
              <a:rPr lang="en-US" sz="2081" b="1" dirty="0">
                <a:solidFill>
                  <a:srgbClr val="FFFF00"/>
                </a:solidFill>
                <a:latin typeface="Times New Roman" panose="02020603050405020304" pitchFamily="18" charset="0"/>
                <a:ea typeface="Montserrat" pitchFamily="34" charset="-122"/>
                <a:cs typeface="Times New Roman" panose="02020603050405020304" pitchFamily="18" charset="0"/>
              </a:rPr>
              <a:t>Feature Extraction</a:t>
            </a:r>
            <a:endParaRPr lang="en-US" sz="2081" b="1" dirty="0">
              <a:solidFill>
                <a:srgbClr val="FFFF00"/>
              </a:solidFill>
              <a:latin typeface="Times New Roman" panose="02020603050405020304" pitchFamily="18" charset="0"/>
              <a:cs typeface="Times New Roman" panose="02020603050405020304" pitchFamily="18" charset="0"/>
            </a:endParaRPr>
          </a:p>
        </p:txBody>
      </p:sp>
      <p:sp>
        <p:nvSpPr>
          <p:cNvPr id="11" name="Text 7"/>
          <p:cNvSpPr/>
          <p:nvPr/>
        </p:nvSpPr>
        <p:spPr>
          <a:xfrm>
            <a:off x="2272665" y="2888575"/>
            <a:ext cx="7907298" cy="676513"/>
          </a:xfrm>
          <a:prstGeom prst="rect">
            <a:avLst/>
          </a:prstGeom>
          <a:noFill/>
          <a:ln/>
        </p:spPr>
        <p:txBody>
          <a:bodyPr wrap="square" rtlCol="0" anchor="t"/>
          <a:lstStyle/>
          <a:p>
            <a:pPr marL="0" indent="0" algn="l">
              <a:lnSpc>
                <a:spcPts val="2664"/>
              </a:lnSpc>
              <a:buNone/>
            </a:pPr>
            <a:r>
              <a:rPr lang="en-US" dirty="0">
                <a:solidFill>
                  <a:srgbClr val="DCD7E5"/>
                </a:solidFill>
                <a:latin typeface="Times New Roman" panose="02020603050405020304" pitchFamily="18" charset="0"/>
                <a:ea typeface="Heebo" pitchFamily="34" charset="-122"/>
                <a:cs typeface="Times New Roman" panose="02020603050405020304" pitchFamily="18" charset="0"/>
              </a:rPr>
              <a:t>Deep learning models can automatically extract relevant features from ECG waveforms, eliminating the need for manual feature engineering.</a:t>
            </a:r>
            <a:endParaRPr lang="en-US" dirty="0">
              <a:latin typeface="Times New Roman" panose="02020603050405020304" pitchFamily="18" charset="0"/>
              <a:cs typeface="Times New Roman" panose="02020603050405020304" pitchFamily="18" charset="0"/>
            </a:endParaRPr>
          </a:p>
        </p:txBody>
      </p:sp>
      <p:sp>
        <p:nvSpPr>
          <p:cNvPr id="12" name="Shape 8"/>
          <p:cNvSpPr/>
          <p:nvPr/>
        </p:nvSpPr>
        <p:spPr>
          <a:xfrm>
            <a:off x="1347728" y="3984095"/>
            <a:ext cx="739973" cy="42267"/>
          </a:xfrm>
          <a:prstGeom prst="roundRect">
            <a:avLst>
              <a:gd name="adj" fmla="val 225103"/>
            </a:avLst>
          </a:prstGeom>
          <a:solidFill>
            <a:srgbClr val="552C86"/>
          </a:solidFill>
          <a:ln/>
        </p:spPr>
      </p:sp>
      <p:sp>
        <p:nvSpPr>
          <p:cNvPr id="13" name="Shape 9"/>
          <p:cNvSpPr/>
          <p:nvPr/>
        </p:nvSpPr>
        <p:spPr>
          <a:xfrm>
            <a:off x="893266" y="3776041"/>
            <a:ext cx="475655" cy="475655"/>
          </a:xfrm>
          <a:prstGeom prst="roundRect">
            <a:avLst>
              <a:gd name="adj" fmla="val 20003"/>
            </a:avLst>
          </a:prstGeom>
          <a:noFill/>
          <a:ln w="7620">
            <a:solidFill>
              <a:schemeClr val="accent2"/>
            </a:solidFill>
            <a:prstDash val="solid"/>
          </a:ln>
        </p:spPr>
      </p:sp>
      <p:sp>
        <p:nvSpPr>
          <p:cNvPr id="14" name="Text 10"/>
          <p:cNvSpPr/>
          <p:nvPr/>
        </p:nvSpPr>
        <p:spPr>
          <a:xfrm>
            <a:off x="1041022" y="3768538"/>
            <a:ext cx="180142" cy="396478"/>
          </a:xfrm>
          <a:prstGeom prst="rect">
            <a:avLst/>
          </a:prstGeom>
          <a:noFill/>
          <a:ln/>
        </p:spPr>
        <p:txBody>
          <a:bodyPr wrap="none" rtlCol="0" anchor="t"/>
          <a:lstStyle/>
          <a:p>
            <a:pPr marL="0" indent="0" algn="ctr">
              <a:lnSpc>
                <a:spcPts val="3122"/>
              </a:lnSpc>
              <a:buNone/>
            </a:pPr>
            <a:r>
              <a:rPr lang="en-US" sz="2497" dirty="0">
                <a:solidFill>
                  <a:srgbClr val="DCD7E5"/>
                </a:solidFill>
                <a:latin typeface="Montserrat" pitchFamily="34" charset="0"/>
                <a:ea typeface="Montserrat" pitchFamily="34" charset="-122"/>
                <a:cs typeface="Montserrat" pitchFamily="34" charset="-120"/>
              </a:rPr>
              <a:t>2</a:t>
            </a:r>
            <a:endParaRPr lang="en-US" sz="2497" dirty="0"/>
          </a:p>
        </p:txBody>
      </p:sp>
      <p:sp>
        <p:nvSpPr>
          <p:cNvPr id="15" name="Text 11"/>
          <p:cNvSpPr/>
          <p:nvPr/>
        </p:nvSpPr>
        <p:spPr>
          <a:xfrm>
            <a:off x="2272665" y="3780967"/>
            <a:ext cx="2674501" cy="330398"/>
          </a:xfrm>
          <a:prstGeom prst="rect">
            <a:avLst/>
          </a:prstGeom>
          <a:noFill/>
          <a:ln/>
        </p:spPr>
        <p:txBody>
          <a:bodyPr wrap="none" rtlCol="0" anchor="t"/>
          <a:lstStyle/>
          <a:p>
            <a:pPr marL="0" indent="0" algn="l">
              <a:lnSpc>
                <a:spcPts val="2601"/>
              </a:lnSpc>
              <a:buNone/>
            </a:pPr>
            <a:r>
              <a:rPr lang="en-US" sz="2081" b="1" dirty="0">
                <a:solidFill>
                  <a:srgbClr val="FFFF00"/>
                </a:solidFill>
                <a:latin typeface="Times New Roman" panose="02020603050405020304" pitchFamily="18" charset="0"/>
                <a:ea typeface="Montserrat" pitchFamily="34" charset="-122"/>
                <a:cs typeface="Times New Roman" panose="02020603050405020304" pitchFamily="18" charset="0"/>
              </a:rPr>
              <a:t>Pattern Recognition</a:t>
            </a:r>
            <a:endParaRPr lang="en-US" sz="2081" b="1" dirty="0">
              <a:solidFill>
                <a:srgbClr val="FFFF00"/>
              </a:solidFill>
              <a:latin typeface="Times New Roman" panose="02020603050405020304" pitchFamily="18" charset="0"/>
              <a:cs typeface="Times New Roman" panose="02020603050405020304" pitchFamily="18" charset="0"/>
            </a:endParaRPr>
          </a:p>
        </p:txBody>
      </p:sp>
      <p:sp>
        <p:nvSpPr>
          <p:cNvPr id="16" name="Text 12"/>
          <p:cNvSpPr/>
          <p:nvPr/>
        </p:nvSpPr>
        <p:spPr>
          <a:xfrm>
            <a:off x="2219801" y="4237988"/>
            <a:ext cx="7907298" cy="676513"/>
          </a:xfrm>
          <a:prstGeom prst="rect">
            <a:avLst/>
          </a:prstGeom>
          <a:noFill/>
          <a:ln/>
        </p:spPr>
        <p:txBody>
          <a:bodyPr wrap="square" rtlCol="0" anchor="t"/>
          <a:lstStyle/>
          <a:p>
            <a:pPr marL="0" indent="0" algn="l">
              <a:lnSpc>
                <a:spcPts val="2664"/>
              </a:lnSpc>
              <a:buNone/>
            </a:pPr>
            <a:r>
              <a:rPr lang="en-US" dirty="0">
                <a:solidFill>
                  <a:srgbClr val="DCD7E5"/>
                </a:solidFill>
                <a:latin typeface="Times New Roman" panose="02020603050405020304" pitchFamily="18" charset="0"/>
                <a:ea typeface="Heebo" pitchFamily="34" charset="-122"/>
                <a:cs typeface="Times New Roman" panose="02020603050405020304" pitchFamily="18" charset="0"/>
              </a:rPr>
              <a:t>These models excel at identifying complex patterns in ECG data, which can be indicative of various cardiovascular conditions.</a:t>
            </a:r>
            <a:endParaRPr lang="en-US" dirty="0">
              <a:latin typeface="Times New Roman" panose="02020603050405020304" pitchFamily="18" charset="0"/>
              <a:cs typeface="Times New Roman" panose="02020603050405020304" pitchFamily="18" charset="0"/>
            </a:endParaRPr>
          </a:p>
        </p:txBody>
      </p:sp>
      <p:sp>
        <p:nvSpPr>
          <p:cNvPr id="17" name="Shape 13"/>
          <p:cNvSpPr/>
          <p:nvPr/>
        </p:nvSpPr>
        <p:spPr>
          <a:xfrm>
            <a:off x="1347728" y="5549444"/>
            <a:ext cx="739973" cy="42267"/>
          </a:xfrm>
          <a:prstGeom prst="roundRect">
            <a:avLst>
              <a:gd name="adj" fmla="val 225103"/>
            </a:avLst>
          </a:prstGeom>
          <a:solidFill>
            <a:srgbClr val="552C86"/>
          </a:solidFill>
          <a:ln/>
        </p:spPr>
      </p:sp>
      <p:sp>
        <p:nvSpPr>
          <p:cNvPr id="18" name="Shape 14"/>
          <p:cNvSpPr/>
          <p:nvPr/>
        </p:nvSpPr>
        <p:spPr>
          <a:xfrm>
            <a:off x="850999" y="5353883"/>
            <a:ext cx="475655" cy="475655"/>
          </a:xfrm>
          <a:prstGeom prst="roundRect">
            <a:avLst>
              <a:gd name="adj" fmla="val 20003"/>
            </a:avLst>
          </a:prstGeom>
          <a:noFill/>
          <a:ln w="7620">
            <a:solidFill>
              <a:schemeClr val="accent2"/>
            </a:solidFill>
            <a:prstDash val="solid"/>
          </a:ln>
        </p:spPr>
      </p:sp>
      <p:sp>
        <p:nvSpPr>
          <p:cNvPr id="19" name="Text 15"/>
          <p:cNvSpPr/>
          <p:nvPr/>
        </p:nvSpPr>
        <p:spPr>
          <a:xfrm>
            <a:off x="999411" y="5357905"/>
            <a:ext cx="178832" cy="396478"/>
          </a:xfrm>
          <a:prstGeom prst="rect">
            <a:avLst/>
          </a:prstGeom>
          <a:noFill/>
          <a:ln/>
        </p:spPr>
        <p:txBody>
          <a:bodyPr wrap="none" rtlCol="0" anchor="t"/>
          <a:lstStyle/>
          <a:p>
            <a:pPr marL="0" indent="0" algn="ctr">
              <a:lnSpc>
                <a:spcPts val="3122"/>
              </a:lnSpc>
              <a:buNone/>
            </a:pPr>
            <a:r>
              <a:rPr lang="en-US" sz="2497" dirty="0">
                <a:solidFill>
                  <a:srgbClr val="DCD7E5"/>
                </a:solidFill>
                <a:latin typeface="Montserrat" pitchFamily="34" charset="0"/>
                <a:ea typeface="Montserrat" pitchFamily="34" charset="-122"/>
                <a:cs typeface="Montserrat" pitchFamily="34" charset="-120"/>
              </a:rPr>
              <a:t>3</a:t>
            </a:r>
            <a:endParaRPr lang="en-US" sz="2497" dirty="0"/>
          </a:p>
        </p:txBody>
      </p:sp>
      <p:sp>
        <p:nvSpPr>
          <p:cNvPr id="20" name="Text 16"/>
          <p:cNvSpPr/>
          <p:nvPr/>
        </p:nvSpPr>
        <p:spPr>
          <a:xfrm>
            <a:off x="2219801" y="5338771"/>
            <a:ext cx="3312319" cy="330398"/>
          </a:xfrm>
          <a:prstGeom prst="rect">
            <a:avLst/>
          </a:prstGeom>
          <a:noFill/>
          <a:ln/>
        </p:spPr>
        <p:txBody>
          <a:bodyPr wrap="none" rtlCol="0" anchor="t"/>
          <a:lstStyle/>
          <a:p>
            <a:pPr marL="0" indent="0" algn="l">
              <a:lnSpc>
                <a:spcPts val="2601"/>
              </a:lnSpc>
              <a:buNone/>
            </a:pPr>
            <a:r>
              <a:rPr lang="en-US" sz="2081" b="1" dirty="0">
                <a:solidFill>
                  <a:srgbClr val="FFFF00"/>
                </a:solidFill>
                <a:latin typeface="Times New Roman" panose="02020603050405020304" pitchFamily="18" charset="0"/>
                <a:ea typeface="Montserrat" pitchFamily="34" charset="-122"/>
                <a:cs typeface="Times New Roman" panose="02020603050405020304" pitchFamily="18" charset="0"/>
              </a:rPr>
              <a:t>Automated Classification</a:t>
            </a:r>
            <a:endParaRPr lang="en-US" sz="2081" b="1" dirty="0">
              <a:solidFill>
                <a:srgbClr val="FFFF00"/>
              </a:solidFill>
              <a:latin typeface="Times New Roman" panose="02020603050405020304" pitchFamily="18" charset="0"/>
              <a:cs typeface="Times New Roman" panose="02020603050405020304" pitchFamily="18" charset="0"/>
            </a:endParaRPr>
          </a:p>
        </p:txBody>
      </p:sp>
      <p:sp>
        <p:nvSpPr>
          <p:cNvPr id="21" name="Text 17"/>
          <p:cNvSpPr/>
          <p:nvPr/>
        </p:nvSpPr>
        <p:spPr>
          <a:xfrm>
            <a:off x="2219801" y="5849242"/>
            <a:ext cx="7907298" cy="1491715"/>
          </a:xfrm>
          <a:prstGeom prst="rect">
            <a:avLst/>
          </a:prstGeom>
          <a:noFill/>
          <a:ln/>
        </p:spPr>
        <p:txBody>
          <a:bodyPr wrap="square" rtlCol="0" anchor="t"/>
          <a:lstStyle/>
          <a:p>
            <a:pPr marL="0" indent="0" algn="l">
              <a:lnSpc>
                <a:spcPts val="2664"/>
              </a:lnSpc>
              <a:buNone/>
            </a:pPr>
            <a:r>
              <a:rPr lang="en-US" dirty="0">
                <a:solidFill>
                  <a:srgbClr val="DCD7E5"/>
                </a:solidFill>
                <a:latin typeface="Times New Roman" panose="02020603050405020304" pitchFamily="18" charset="0"/>
                <a:ea typeface="Heebo" pitchFamily="34" charset="-122"/>
                <a:cs typeface="Times New Roman" panose="02020603050405020304" pitchFamily="18" charset="0"/>
              </a:rPr>
              <a:t>Deep learning algorithms KNN, Logistic regression, Support Vector Machine can accurately classify ECG signals into different categories, such as normal, abnormal heartbeat, myocardial infarction and patient history with myocardial infarction  and  supporting rapid diagnosis.</a:t>
            </a:r>
            <a:endParaRPr lang="en-US" dirty="0">
              <a:latin typeface="Times New Roman" panose="02020603050405020304" pitchFamily="18" charset="0"/>
              <a:cs typeface="Times New Roman" panose="02020603050405020304" pitchFamily="18" charset="0"/>
            </a:endParaRPr>
          </a:p>
        </p:txBody>
      </p:sp>
      <p:pic>
        <p:nvPicPr>
          <p:cNvPr id="23" name="Picture 22">
            <a:extLst>
              <a:ext uri="{FF2B5EF4-FFF2-40B4-BE49-F238E27FC236}">
                <a16:creationId xmlns:a16="http://schemas.microsoft.com/office/drawing/2014/main" id="{501657EF-3EB7-ABB3-2D83-D6B58DC06BDC}"/>
              </a:ext>
            </a:extLst>
          </p:cNvPr>
          <p:cNvPicPr>
            <a:picLocks noChangeAspect="1"/>
          </p:cNvPicPr>
          <p:nvPr/>
        </p:nvPicPr>
        <p:blipFill>
          <a:blip r:embed="rId5"/>
          <a:stretch>
            <a:fillRect/>
          </a:stretch>
        </p:blipFill>
        <p:spPr>
          <a:xfrm>
            <a:off x="10733963" y="95964"/>
            <a:ext cx="3896437" cy="2888574"/>
          </a:xfrm>
          <a:prstGeom prst="rect">
            <a:avLst/>
          </a:prstGeom>
        </p:spPr>
      </p:pic>
      <p:pic>
        <p:nvPicPr>
          <p:cNvPr id="24" name="Picture 23">
            <a:extLst>
              <a:ext uri="{FF2B5EF4-FFF2-40B4-BE49-F238E27FC236}">
                <a16:creationId xmlns:a16="http://schemas.microsoft.com/office/drawing/2014/main" id="{27418503-FBEF-994C-71BF-7B8B3C2C6B22}"/>
              </a:ext>
            </a:extLst>
          </p:cNvPr>
          <p:cNvPicPr>
            <a:picLocks noChangeAspect="1"/>
          </p:cNvPicPr>
          <p:nvPr/>
        </p:nvPicPr>
        <p:blipFill>
          <a:blip r:embed="rId6"/>
          <a:stretch>
            <a:fillRect/>
          </a:stretch>
        </p:blipFill>
        <p:spPr>
          <a:xfrm>
            <a:off x="10712889" y="2984538"/>
            <a:ext cx="3917510" cy="5245062"/>
          </a:xfrm>
          <a:prstGeom prst="rect">
            <a:avLst/>
          </a:prstGeom>
        </p:spPr>
      </p:pic>
    </p:spTree>
    <p:extLst>
      <p:ext uri="{BB962C8B-B14F-4D97-AF65-F5344CB8AC3E}">
        <p14:creationId xmlns:p14="http://schemas.microsoft.com/office/powerpoint/2010/main" val="4250110098"/>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8828"/>
            <a:ext cx="14630400" cy="8229600"/>
          </a:xfrm>
          <a:prstGeom prst="rect">
            <a:avLst/>
          </a:prstGeom>
          <a:solidFill>
            <a:srgbClr val="0D0A2C">
              <a:alpha val="75000"/>
            </a:srgbClr>
          </a:solidFill>
          <a:ln/>
        </p:spPr>
        <p:txBody>
          <a:bodyPr/>
          <a:lstStyle/>
          <a:p>
            <a:endParaRPr lang="en-IN"/>
          </a:p>
        </p:txBody>
      </p:sp>
      <p:sp>
        <p:nvSpPr>
          <p:cNvPr id="4" name="Text 1"/>
          <p:cNvSpPr/>
          <p:nvPr/>
        </p:nvSpPr>
        <p:spPr>
          <a:xfrm>
            <a:off x="2037993" y="851892"/>
            <a:ext cx="10554414" cy="1388745"/>
          </a:xfrm>
          <a:prstGeom prst="rect">
            <a:avLst/>
          </a:prstGeom>
          <a:noFill/>
          <a:ln/>
        </p:spPr>
        <p:txBody>
          <a:bodyPr wrap="square" rtlCol="0" anchor="t"/>
          <a:lstStyle/>
          <a:p>
            <a:pPr marL="0" indent="0">
              <a:lnSpc>
                <a:spcPts val="5468"/>
              </a:lnSpc>
              <a:buNone/>
            </a:pPr>
            <a:r>
              <a:rPr lang="en-US" sz="4374" dirty="0">
                <a:solidFill>
                  <a:srgbClr val="F2F0F4"/>
                </a:solidFill>
                <a:latin typeface="Montserrat" pitchFamily="34" charset="0"/>
                <a:ea typeface="Montserrat" pitchFamily="34" charset="-122"/>
                <a:cs typeface="Montserrat" pitchFamily="34" charset="-120"/>
              </a:rPr>
              <a:t>Model Architectures for ECG Image Classification</a:t>
            </a:r>
            <a:endParaRPr lang="en-US" sz="4374" dirty="0"/>
          </a:p>
        </p:txBody>
      </p:sp>
      <p:sp>
        <p:nvSpPr>
          <p:cNvPr id="6" name="Text 2"/>
          <p:cNvSpPr/>
          <p:nvPr/>
        </p:nvSpPr>
        <p:spPr>
          <a:xfrm>
            <a:off x="677049" y="2863803"/>
            <a:ext cx="2388632" cy="694373"/>
          </a:xfrm>
          <a:prstGeom prst="rect">
            <a:avLst/>
          </a:prstGeom>
          <a:noFill/>
          <a:ln/>
        </p:spPr>
        <p:txBody>
          <a:bodyPr wrap="square" rtlCol="0" anchor="t"/>
          <a:lstStyle/>
          <a:p>
            <a:pPr marL="0" indent="0" algn="l">
              <a:lnSpc>
                <a:spcPts val="2734"/>
              </a:lnSpc>
              <a:buNone/>
            </a:pPr>
            <a:r>
              <a:rPr lang="en-US" sz="2187" dirty="0">
                <a:solidFill>
                  <a:srgbClr val="FFFF00"/>
                </a:solidFill>
                <a:latin typeface="Times New Roman" panose="02020603050405020304" pitchFamily="18" charset="0"/>
                <a:ea typeface="Montserrat" pitchFamily="34" charset="-122"/>
                <a:cs typeface="Times New Roman" panose="02020603050405020304" pitchFamily="18" charset="0"/>
              </a:rPr>
              <a:t>Convolutional Neural Networks</a:t>
            </a:r>
            <a:endParaRPr lang="en-US" sz="2187" dirty="0">
              <a:solidFill>
                <a:srgbClr val="FFFF00"/>
              </a:solidFill>
              <a:latin typeface="Times New Roman" panose="02020603050405020304" pitchFamily="18" charset="0"/>
              <a:cs typeface="Times New Roman" panose="02020603050405020304" pitchFamily="18" charset="0"/>
            </a:endParaRPr>
          </a:p>
        </p:txBody>
      </p:sp>
      <p:sp>
        <p:nvSpPr>
          <p:cNvPr id="7" name="Text 3"/>
          <p:cNvSpPr/>
          <p:nvPr/>
        </p:nvSpPr>
        <p:spPr>
          <a:xfrm>
            <a:off x="648864" y="3879397"/>
            <a:ext cx="2388632" cy="2978603"/>
          </a:xfrm>
          <a:prstGeom prst="rect">
            <a:avLst/>
          </a:prstGeom>
          <a:noFill/>
          <a:ln/>
        </p:spPr>
        <p:txBody>
          <a:bodyPr wrap="square" rtlCol="0" anchor="t"/>
          <a:lstStyle/>
          <a:p>
            <a:pPr marL="0" indent="0" algn="l">
              <a:lnSpc>
                <a:spcPts val="2799"/>
              </a:lnSpc>
              <a:buNone/>
            </a:pPr>
            <a:r>
              <a:rPr lang="en-US" dirty="0">
                <a:solidFill>
                  <a:schemeClr val="bg1">
                    <a:lumMod val="85000"/>
                  </a:schemeClr>
                </a:solidFill>
                <a:latin typeface="Times New Roman" panose="02020603050405020304" pitchFamily="18" charset="0"/>
                <a:ea typeface="Heebo" pitchFamily="34" charset="-122"/>
                <a:cs typeface="Times New Roman" panose="02020603050405020304" pitchFamily="18" charset="0"/>
              </a:rPr>
              <a:t>Leveraging the spatial and temporal features of ECG signals, CNN-based models have shown promising results in cardiovascular disease detection.</a:t>
            </a:r>
            <a:endParaRPr lang="en-US" dirty="0">
              <a:solidFill>
                <a:schemeClr val="bg1">
                  <a:lumMod val="85000"/>
                </a:schemeClr>
              </a:solidFill>
              <a:latin typeface="Times New Roman" panose="02020603050405020304" pitchFamily="18" charset="0"/>
              <a:cs typeface="Times New Roman" panose="02020603050405020304" pitchFamily="18" charset="0"/>
            </a:endParaRPr>
          </a:p>
        </p:txBody>
      </p:sp>
      <p:sp>
        <p:nvSpPr>
          <p:cNvPr id="9" name="Text 4"/>
          <p:cNvSpPr/>
          <p:nvPr/>
        </p:nvSpPr>
        <p:spPr>
          <a:xfrm>
            <a:off x="3761355" y="2808538"/>
            <a:ext cx="3249628" cy="1086565"/>
          </a:xfrm>
          <a:prstGeom prst="rect">
            <a:avLst/>
          </a:prstGeom>
          <a:noFill/>
          <a:ln/>
        </p:spPr>
        <p:txBody>
          <a:bodyPr wrap="square" rtlCol="0" anchor="t"/>
          <a:lstStyle/>
          <a:p>
            <a:pPr marL="0" indent="0" algn="l">
              <a:lnSpc>
                <a:spcPts val="2734"/>
              </a:lnSpc>
              <a:buNone/>
            </a:pPr>
            <a:r>
              <a:rPr lang="en-US" sz="2187" dirty="0">
                <a:solidFill>
                  <a:srgbClr val="FFFF00"/>
                </a:solidFill>
                <a:latin typeface="Times New Roman" panose="02020603050405020304" pitchFamily="18" charset="0"/>
                <a:ea typeface="Montserrat" pitchFamily="34" charset="-122"/>
                <a:cs typeface="Times New Roman" panose="02020603050405020304" pitchFamily="18" charset="0"/>
              </a:rPr>
              <a:t>Principle Component Analysis</a:t>
            </a:r>
            <a:endParaRPr lang="en-US" sz="2187" dirty="0">
              <a:solidFill>
                <a:srgbClr val="FFFF00"/>
              </a:solidFill>
              <a:latin typeface="Times New Roman" panose="02020603050405020304" pitchFamily="18" charset="0"/>
              <a:cs typeface="Times New Roman" panose="02020603050405020304" pitchFamily="18" charset="0"/>
            </a:endParaRPr>
          </a:p>
        </p:txBody>
      </p:sp>
      <p:sp>
        <p:nvSpPr>
          <p:cNvPr id="10" name="Text 5"/>
          <p:cNvSpPr/>
          <p:nvPr/>
        </p:nvSpPr>
        <p:spPr>
          <a:xfrm>
            <a:off x="3398623" y="3725781"/>
            <a:ext cx="3900346" cy="3709312"/>
          </a:xfrm>
          <a:prstGeom prst="rect">
            <a:avLst/>
          </a:prstGeom>
          <a:noFill/>
          <a:ln/>
        </p:spPr>
        <p:txBody>
          <a:bodyPr wrap="square" rtlCol="0" anchor="t"/>
          <a:lstStyle/>
          <a:p>
            <a:pPr>
              <a:lnSpc>
                <a:spcPts val="2799"/>
              </a:lnSpc>
            </a:pPr>
            <a:r>
              <a:rPr lang="en-IN" kern="100" dirty="0">
                <a:solidFill>
                  <a:schemeClr val="bg1">
                    <a:lumMod val="85000"/>
                  </a:schemeClr>
                </a:solidFill>
                <a:effectLst/>
                <a:latin typeface="Times New Roman" panose="02020603050405020304" pitchFamily="18" charset="0"/>
                <a:ea typeface="Calibri" panose="020F0502020204030204" pitchFamily="34" charset="0"/>
                <a:cs typeface="Times New Roman" panose="02020603050405020304" pitchFamily="18" charset="0"/>
              </a:rPr>
              <a:t>Principal Component Analysis (PCA) is a statistical procedure in machine learning that uses an orthogonal transformation to convert a set of observations of possibly correlated variables into a set of values of linearly uncorrelated variables called principal components. This technique is used to emphasize variation and bring out strong patterns in a dataset</a:t>
            </a:r>
            <a:r>
              <a:rPr lang="en-IN" kern="100" dirty="0">
                <a:solidFill>
                  <a:schemeClr val="bg1">
                    <a:lumMod val="85000"/>
                  </a:schemeClr>
                </a:solidFill>
                <a:effectLst/>
                <a:latin typeface="Calibri" panose="020F0502020204030204" pitchFamily="34" charset="0"/>
                <a:ea typeface="Calibri" panose="020F0502020204030204" pitchFamily="34" charset="0"/>
                <a:cs typeface="Times New Roman" panose="02020603050405020304" pitchFamily="18" charset="0"/>
              </a:rPr>
              <a:t>.</a:t>
            </a:r>
          </a:p>
          <a:p>
            <a:pPr marL="0" indent="0" algn="l">
              <a:lnSpc>
                <a:spcPts val="2799"/>
              </a:lnSpc>
              <a:buNone/>
            </a:pPr>
            <a:endParaRPr lang="en-US" sz="1750" dirty="0"/>
          </a:p>
        </p:txBody>
      </p:sp>
      <p:sp>
        <p:nvSpPr>
          <p:cNvPr id="12" name="Text 6"/>
          <p:cNvSpPr/>
          <p:nvPr/>
        </p:nvSpPr>
        <p:spPr>
          <a:xfrm>
            <a:off x="8141733" y="2869763"/>
            <a:ext cx="2388632" cy="694373"/>
          </a:xfrm>
          <a:prstGeom prst="rect">
            <a:avLst/>
          </a:prstGeom>
          <a:noFill/>
          <a:ln/>
        </p:spPr>
        <p:txBody>
          <a:bodyPr wrap="square" rtlCol="0" anchor="t"/>
          <a:lstStyle/>
          <a:p>
            <a:pPr marL="0" indent="0" algn="l">
              <a:lnSpc>
                <a:spcPts val="2734"/>
              </a:lnSpc>
              <a:buNone/>
            </a:pPr>
            <a:r>
              <a:rPr lang="en-US" sz="2187" dirty="0">
                <a:solidFill>
                  <a:srgbClr val="FFFF00"/>
                </a:solidFill>
                <a:latin typeface="Times New Roman" panose="02020603050405020304" pitchFamily="18" charset="0"/>
                <a:ea typeface="Montserrat" pitchFamily="34" charset="-122"/>
                <a:cs typeface="Times New Roman" panose="02020603050405020304" pitchFamily="18" charset="0"/>
              </a:rPr>
              <a:t>ML Algorithms</a:t>
            </a:r>
            <a:endParaRPr lang="en-US" sz="2187" dirty="0">
              <a:solidFill>
                <a:srgbClr val="FFFF00"/>
              </a:solidFill>
              <a:latin typeface="Times New Roman" panose="02020603050405020304" pitchFamily="18" charset="0"/>
              <a:cs typeface="Times New Roman" panose="02020603050405020304" pitchFamily="18" charset="0"/>
            </a:endParaRPr>
          </a:p>
        </p:txBody>
      </p:sp>
      <p:sp>
        <p:nvSpPr>
          <p:cNvPr id="13" name="Text 7"/>
          <p:cNvSpPr/>
          <p:nvPr/>
        </p:nvSpPr>
        <p:spPr>
          <a:xfrm>
            <a:off x="7992267" y="3817428"/>
            <a:ext cx="2972417" cy="3198614"/>
          </a:xfrm>
          <a:prstGeom prst="rect">
            <a:avLst/>
          </a:prstGeom>
          <a:noFill/>
          <a:ln/>
        </p:spPr>
        <p:txBody>
          <a:bodyPr wrap="square" rtlCol="0" anchor="t"/>
          <a:lstStyle/>
          <a:p>
            <a:pPr marL="0" indent="0" algn="l">
              <a:lnSpc>
                <a:spcPts val="2799"/>
              </a:lnSpc>
              <a:buNone/>
            </a:pPr>
            <a:r>
              <a:rPr lang="en-IN" dirty="0">
                <a:solidFill>
                  <a:schemeClr val="bg1">
                    <a:lumMod val="85000"/>
                  </a:schemeClr>
                </a:solidFill>
                <a:effectLst/>
                <a:latin typeface="Times New Roman" panose="02020603050405020304" pitchFamily="18" charset="0"/>
                <a:ea typeface="Calibri" panose="020F0502020204030204" pitchFamily="34" charset="0"/>
                <a:cs typeface="Times New Roman" panose="02020603050405020304" pitchFamily="18" charset="0"/>
              </a:rPr>
              <a:t>Machine Learning algorithms are computational models that allow computers to understand patterns and forecast to make judgements based on data without the need for explicit programming. </a:t>
            </a:r>
            <a:endParaRPr lang="en-US" dirty="0">
              <a:solidFill>
                <a:schemeClr val="bg1">
                  <a:lumMod val="85000"/>
                </a:schemeClr>
              </a:solidFill>
              <a:latin typeface="Times New Roman" panose="02020603050405020304" pitchFamily="18" charset="0"/>
              <a:cs typeface="Times New Roman" panose="02020603050405020304" pitchFamily="18" charset="0"/>
            </a:endParaRPr>
          </a:p>
        </p:txBody>
      </p:sp>
      <p:sp>
        <p:nvSpPr>
          <p:cNvPr id="15" name="Text 8"/>
          <p:cNvSpPr/>
          <p:nvPr/>
        </p:nvSpPr>
        <p:spPr>
          <a:xfrm>
            <a:off x="11256695" y="2868107"/>
            <a:ext cx="2388751" cy="694373"/>
          </a:xfrm>
          <a:prstGeom prst="rect">
            <a:avLst/>
          </a:prstGeom>
          <a:noFill/>
          <a:ln/>
        </p:spPr>
        <p:txBody>
          <a:bodyPr wrap="square" rtlCol="0" anchor="t"/>
          <a:lstStyle/>
          <a:p>
            <a:pPr marL="0" indent="0" algn="l">
              <a:lnSpc>
                <a:spcPts val="2734"/>
              </a:lnSpc>
              <a:buNone/>
            </a:pPr>
            <a:r>
              <a:rPr lang="en-US" sz="2187" dirty="0">
                <a:solidFill>
                  <a:srgbClr val="FFFF00"/>
                </a:solidFill>
                <a:latin typeface="Times New Roman" panose="02020603050405020304" pitchFamily="18" charset="0"/>
                <a:ea typeface="Montserrat" pitchFamily="34" charset="-122"/>
                <a:cs typeface="Times New Roman" panose="02020603050405020304" pitchFamily="18" charset="0"/>
              </a:rPr>
              <a:t>Ensemble Methods</a:t>
            </a:r>
            <a:endParaRPr lang="en-US" sz="2187" dirty="0">
              <a:solidFill>
                <a:srgbClr val="FFFF00"/>
              </a:solidFill>
              <a:latin typeface="Times New Roman" panose="02020603050405020304" pitchFamily="18" charset="0"/>
              <a:cs typeface="Times New Roman" panose="02020603050405020304" pitchFamily="18" charset="0"/>
            </a:endParaRPr>
          </a:p>
        </p:txBody>
      </p:sp>
      <p:sp>
        <p:nvSpPr>
          <p:cNvPr id="16" name="Text 9"/>
          <p:cNvSpPr/>
          <p:nvPr/>
        </p:nvSpPr>
        <p:spPr>
          <a:xfrm>
            <a:off x="11272456" y="3817428"/>
            <a:ext cx="2709080" cy="3198614"/>
          </a:xfrm>
          <a:prstGeom prst="rect">
            <a:avLst/>
          </a:prstGeom>
          <a:noFill/>
          <a:ln/>
        </p:spPr>
        <p:txBody>
          <a:bodyPr wrap="square" rtlCol="0" anchor="t"/>
          <a:lstStyle/>
          <a:p>
            <a:pPr marL="0" indent="0" algn="l">
              <a:lnSpc>
                <a:spcPts val="2799"/>
              </a:lnSpc>
              <a:buNone/>
            </a:pPr>
            <a:r>
              <a:rPr lang="en-US" dirty="0">
                <a:solidFill>
                  <a:schemeClr val="bg1">
                    <a:lumMod val="85000"/>
                  </a:schemeClr>
                </a:solidFill>
                <a:latin typeface="Times New Roman" panose="02020603050405020304" pitchFamily="18" charset="0"/>
                <a:ea typeface="Heebo" pitchFamily="34" charset="-122"/>
                <a:cs typeface="Times New Roman" panose="02020603050405020304" pitchFamily="18" charset="0"/>
              </a:rPr>
              <a:t>Combining multiple deep learning models through techniques like bagging or boosting can further enhance the accuracy and robustness of cardiovascular disease detection</a:t>
            </a:r>
            <a:r>
              <a:rPr lang="en-US" sz="2000" dirty="0">
                <a:solidFill>
                  <a:schemeClr val="bg1">
                    <a:lumMod val="85000"/>
                  </a:schemeClr>
                </a:solidFill>
                <a:latin typeface="Times New Roman" panose="02020603050405020304" pitchFamily="18" charset="0"/>
                <a:ea typeface="Heebo" pitchFamily="34" charset="-122"/>
                <a:cs typeface="Times New Roman" panose="02020603050405020304" pitchFamily="18" charset="0"/>
              </a:rPr>
              <a:t>.</a:t>
            </a:r>
            <a:endParaRPr lang="en-US" sz="2000" dirty="0">
              <a:solidFill>
                <a:schemeClr val="bg1">
                  <a:lumMod val="85000"/>
                </a:schemeClr>
              </a:solidFill>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webextension1.xml.rels><?xml version="1.0" encoding="UTF-8" standalone="yes"?>
<Relationships xmlns="http://schemas.openxmlformats.org/package/2006/relationships"><Relationship Id="rId1" Type="http://schemas.openxmlformats.org/officeDocument/2006/relationships/image" Target="../media/image27.png"/></Relationships>
</file>

<file path=ppt/webextensions/webextension1.xml><?xml version="1.0" encoding="utf-8"?>
<we:webextension xmlns:we="http://schemas.microsoft.com/office/webextensions/webextension/2010/11" id="{BDA91EC3-3C16-4B2E-AC31-6F19DA31163A}">
  <we:reference id="wa104380117" version="2.1.0.0" store="en-US" storeType="OMEX"/>
  <we:alternateReferences>
    <we:reference id="WA104380117" version="2.1.0.0" store="" storeType="OMEX"/>
  </we:alternateReferences>
  <we:properties>
    <we:property name="lucid_embed_id" value="&quot;80227ff0-18e0-49b6-9101-37cbf23187e9&quot;"/>
  </we:properties>
  <we:bindings/>
  <we:snapshot xmlns:r="http://schemas.openxmlformats.org/officeDocument/2006/relationships" r:embed="rId1"/>
</we:webextension>
</file>

<file path=docProps/app.xml><?xml version="1.0" encoding="utf-8"?>
<Properties xmlns="http://schemas.openxmlformats.org/officeDocument/2006/extended-properties" xmlns:vt="http://schemas.openxmlformats.org/officeDocument/2006/docPropsVTypes">
  <TotalTime>1142</TotalTime>
  <Words>1933</Words>
  <Application>Microsoft Office PowerPoint</Application>
  <PresentationFormat>Custom</PresentationFormat>
  <Paragraphs>204</Paragraphs>
  <Slides>25</Slides>
  <Notes>25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25</vt:i4>
      </vt:variant>
    </vt:vector>
  </HeadingPairs>
  <TitlesOfParts>
    <vt:vector size="32" baseType="lpstr">
      <vt:lpstr>Arial</vt:lpstr>
      <vt:lpstr>Average Sans</vt:lpstr>
      <vt:lpstr>Calibri</vt:lpstr>
      <vt:lpstr>Heebo</vt:lpstr>
      <vt:lpstr>Montserrat</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ROHIT REDDY</cp:lastModifiedBy>
  <cp:revision>36</cp:revision>
  <dcterms:created xsi:type="dcterms:W3CDTF">2024-04-16T13:47:33Z</dcterms:created>
  <dcterms:modified xsi:type="dcterms:W3CDTF">2024-05-21T06:10:49Z</dcterms:modified>
</cp:coreProperties>
</file>